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74" r:id="rId3"/>
    <p:sldId id="366" r:id="rId4"/>
    <p:sldId id="384" r:id="rId5"/>
    <p:sldId id="375" r:id="rId6"/>
    <p:sldId id="377" r:id="rId7"/>
    <p:sldId id="386" r:id="rId8"/>
    <p:sldId id="398" r:id="rId9"/>
    <p:sldId id="399" r:id="rId10"/>
    <p:sldId id="400" r:id="rId11"/>
    <p:sldId id="376" r:id="rId12"/>
    <p:sldId id="397" r:id="rId13"/>
    <p:sldId id="395" r:id="rId14"/>
    <p:sldId id="394" r:id="rId15"/>
    <p:sldId id="390" r:id="rId16"/>
    <p:sldId id="389" r:id="rId17"/>
    <p:sldId id="396" r:id="rId18"/>
    <p:sldId id="393" r:id="rId19"/>
    <p:sldId id="403" r:id="rId20"/>
    <p:sldId id="391" r:id="rId21"/>
    <p:sldId id="392" r:id="rId22"/>
    <p:sldId id="402" r:id="rId23"/>
    <p:sldId id="327" r:id="rId24"/>
    <p:sldId id="322" r:id="rId25"/>
    <p:sldId id="315" r:id="rId26"/>
    <p:sldId id="404" r:id="rId27"/>
    <p:sldId id="357" r:id="rId28"/>
    <p:sldId id="258" r:id="rId29"/>
  </p:sldIdLst>
  <p:sldSz cx="9144000" cy="6858000" type="screen4x3"/>
  <p:notesSz cx="6858000" cy="9144000"/>
  <p:custDataLst>
    <p:tags r:id="rId32"/>
  </p:custDataLst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85B7"/>
    <a:srgbClr val="F78F99"/>
    <a:srgbClr val="42625B"/>
    <a:srgbClr val="006359"/>
    <a:srgbClr val="80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9" autoAdjust="0"/>
    <p:restoredTop sz="83544" autoAdjust="0"/>
  </p:normalViewPr>
  <p:slideViewPr>
    <p:cSldViewPr>
      <p:cViewPr varScale="1">
        <p:scale>
          <a:sx n="90" d="100"/>
          <a:sy n="90" d="100"/>
        </p:scale>
        <p:origin x="227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356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2B577-D0CA-43C1-A120-D55EFB6A42EF}" type="datetimeFigureOut">
              <a:rPr lang="de-DE" smtClean="0"/>
              <a:t>07.03.19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2CFCE-0A54-4B64-860E-11FEFCD1D23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295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endParaRPr lang="de-DE" altLang="de-DE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endParaRPr lang="de-DE" altLang="de-DE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endParaRPr lang="de-DE" altLang="de-DE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1BD138FF-42D2-44B3-895E-60BA0A7E592E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24912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40369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49589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47465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8723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22387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40042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30578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16627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3163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25897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312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Learn low level features </a:t>
            </a:r>
          </a:p>
          <a:p>
            <a:pPr marL="0" indent="0">
              <a:buFontTx/>
              <a:buNone/>
            </a:pPr>
            <a:r>
              <a:rPr lang="en-US" dirty="0"/>
              <a:t>Let  NN to learn what kernels we should get, we do not need to design the kernels </a:t>
            </a:r>
          </a:p>
          <a:p>
            <a:pPr marL="0" indent="0">
              <a:buFontTx/>
              <a:buNone/>
            </a:pPr>
            <a:r>
              <a:rPr lang="en-US" dirty="0"/>
              <a:t>Backpropagation leaning which depends on the problem learn what features they need to detect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01861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sz="1200" b="0" i="0" u="none" strike="noStrike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14763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15016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41037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3141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01.10.2012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779F-1D6D-488B-9416-518ED3ADBF85}" type="slidenum">
              <a:rPr lang="de-DE" altLang="en-US" smtClean="0"/>
              <a:pPr/>
              <a:t>27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59054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Learn low level features </a:t>
            </a:r>
          </a:p>
          <a:p>
            <a:pPr marL="0" indent="0">
              <a:buFontTx/>
              <a:buNone/>
            </a:pPr>
            <a:r>
              <a:rPr lang="en-US" dirty="0"/>
              <a:t>Let  NN to learn what kernels we should get, we do not need to design the kernels </a:t>
            </a:r>
          </a:p>
          <a:p>
            <a:pPr marL="0" indent="0">
              <a:buFontTx/>
              <a:buNone/>
            </a:pPr>
            <a:r>
              <a:rPr lang="en-US" dirty="0"/>
              <a:t>Backpropagation leaning which depends on the problem learn what features they need to detect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79331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14226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3974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96211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26976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80107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138FF-42D2-44B3-895E-60BA0A7E592E}" type="slidenum">
              <a:rPr lang="de-DE" altLang="de-DE" smtClean="0"/>
              <a:pPr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9558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tags" Target="../tags/tag11.xml"/><Relationship Id="rId11" Type="http://schemas.openxmlformats.org/officeDocument/2006/relationships/image" Target="../media/image5.jpeg"/><Relationship Id="rId5" Type="http://schemas.openxmlformats.org/officeDocument/2006/relationships/tags" Target="../tags/tag10.xml"/><Relationship Id="rId10" Type="http://schemas.openxmlformats.org/officeDocument/2006/relationships/image" Target="../media/image3.png"/><Relationship Id="rId4" Type="http://schemas.openxmlformats.org/officeDocument/2006/relationships/tags" Target="../tags/tag9.xml"/><Relationship Id="rId9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539750" y="4910138"/>
            <a:ext cx="8061325" cy="381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de-DE" noProof="0" dirty="0"/>
              <a:t>Click to edit Master title style</a:t>
            </a:r>
            <a:endParaRPr lang="de-DE" altLang="de-DE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39750" y="5659438"/>
            <a:ext cx="8061325" cy="279400"/>
          </a:xfrm>
        </p:spPr>
        <p:txBody>
          <a:bodyPr anchor="b">
            <a:spAutoFit/>
          </a:bodyPr>
          <a:lstStyle>
            <a:lvl1pPr marL="0" indent="0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de-DE" noProof="0" dirty="0"/>
              <a:t>Click to edit Master subtitle style</a:t>
            </a:r>
            <a:endParaRPr lang="de-DE" altLang="de-DE" noProof="0" dirty="0"/>
          </a:p>
        </p:txBody>
      </p:sp>
      <p:sp>
        <p:nvSpPr>
          <p:cNvPr id="4104" name="Line 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39750" y="6453336"/>
            <a:ext cx="806132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4110" name="Rectangle 14" hidden="1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9" r:id="rId8" imgW="0" imgH="0" progId="TCLayout.ActiveDocument.1">
                  <p:embed/>
                </p:oleObj>
              </mc:Choice>
              <mc:Fallback>
                <p:oleObj r:id="rId8" imgW="0" imgH="0" progId="TCLayout.ActiveDocument.1">
                  <p:embed/>
                  <p:pic>
                    <p:nvPicPr>
                      <p:cNvPr id="0" name="Rectangle 1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13" name="Picture 17" descr="TU_130227_PPT_Bild-Aussich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86042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A4B4B3F-B16B-4D83-82BF-EB2E3D48E4F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394" y="-392823"/>
            <a:ext cx="4536504" cy="2741703"/>
          </a:xfrm>
          <a:prstGeom prst="rect">
            <a:avLst/>
          </a:prstGeom>
        </p:spPr>
      </p:pic>
      <p:pic>
        <p:nvPicPr>
          <p:cNvPr id="16" name="Picture 9" descr="TU_Logo_lang_RGB_rot_PPT-1">
            <a:extLst>
              <a:ext uri="{FF2B5EF4-FFF2-40B4-BE49-F238E27FC236}">
                <a16:creationId xmlns:a16="http://schemas.microsoft.com/office/drawing/2014/main" id="{59B9D509-6351-4EAB-8E51-769FD59AA494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8" y="539750"/>
            <a:ext cx="2160587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4E4F81AD-D352-4D46-8C65-A9B40EB28BC6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22768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6538" y="1717675"/>
            <a:ext cx="2014537" cy="4273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1717675"/>
            <a:ext cx="5894388" cy="4273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B40E5028-4147-4069-A393-D60EA60F67B4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9306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K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4775" y="2650159"/>
            <a:ext cx="7542025" cy="357188"/>
          </a:xfrm>
        </p:spPr>
        <p:txBody>
          <a:bodyPr/>
          <a:lstStyle>
            <a:lvl1pPr>
              <a:buNone/>
              <a:defRPr sz="1400" b="1" baseline="0">
                <a:solidFill>
                  <a:srgbClr val="1195D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3000" y="3069265"/>
            <a:ext cx="7543800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buFontTx/>
              <a:buNone/>
              <a:defRPr sz="1400" b="0" baseline="0"/>
            </a:lvl1pPr>
            <a:lvl2pPr>
              <a:defRPr sz="1400" b="0"/>
            </a:lvl2pPr>
            <a:lvl3pPr>
              <a:defRPr sz="14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628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899A9F41-36D9-4064-90C9-A821A7F2FEA7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9325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BC1EADBD-3B2B-48D1-B728-A097A172F58D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8258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2349500"/>
            <a:ext cx="3954463" cy="3641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2349500"/>
            <a:ext cx="3954462" cy="3641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A1B970CE-AD22-4479-B99C-FF033808CD14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46324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169EBD6A-F394-4BEC-92C2-930DA6016D02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576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C7B22793-6EA3-45B4-8F70-249A2EA874EA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3640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F4DD0113-82E7-4B6A-91B8-BA1CA61780CA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0091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30A849E1-2388-4296-BBFE-5180174B7A7E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1120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8CDCBBCF-5E40-4CEB-87B6-D7B81ABBB209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77021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539750" y="1717675"/>
            <a:ext cx="80613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dirty="0"/>
              <a:t>Titel durch Klicken hinzufügen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539750" y="2349500"/>
            <a:ext cx="8061325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 </a:t>
            </a:r>
            <a:r>
              <a:rPr lang="de-DE" altLang="de-DE" dirty="0" err="1"/>
              <a:t>durck</a:t>
            </a:r>
            <a:r>
              <a:rPr lang="de-DE" altLang="de-DE" dirty="0"/>
              <a:t> Klicken hinzufügen</a:t>
            </a:r>
          </a:p>
          <a:p>
            <a:pPr lvl="1"/>
            <a:r>
              <a:rPr lang="de-DE" altLang="de-DE" dirty="0" err="1"/>
              <a:t>Xxx</a:t>
            </a:r>
            <a:endParaRPr lang="de-DE" altLang="de-DE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539750" y="6372225"/>
            <a:ext cx="66246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 Comparison of Interactive and Passive Quality Assessment</a:t>
            </a:r>
            <a:r>
              <a:rPr lang="de-DE" altLang="de-DE" dirty="0"/>
              <a:t> </a:t>
            </a:r>
            <a:r>
              <a:rPr lang="de-DE" altLang="de-DE" dirty="0" err="1"/>
              <a:t>for</a:t>
            </a:r>
            <a:r>
              <a:rPr lang="de-DE" altLang="de-DE" dirty="0"/>
              <a:t> Gaming Research</a:t>
            </a:r>
            <a:r>
              <a:rPr lang="de-DE" altLang="de-DE" b="0" dirty="0"/>
              <a:t>|</a:t>
            </a:r>
            <a:r>
              <a:rPr lang="de-DE" altLang="de-DE" dirty="0"/>
              <a:t> </a:t>
            </a:r>
            <a:r>
              <a:rPr lang="de-DE" altLang="de-DE" b="0" dirty="0"/>
              <a:t>S. Schmidt</a:t>
            </a: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539750" y="6557963"/>
            <a:ext cx="66246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altLang="de-DE" dirty="0"/>
              <a:t>Seite </a:t>
            </a:r>
            <a:fld id="{22F6D8F5-4117-41EA-9FC1-1A5128E02D66}" type="slidenum">
              <a:rPr lang="de-DE" altLang="de-DE" smtClean="0"/>
              <a:pPr/>
              <a:t>‹#›</a:t>
            </a:fld>
            <a:endParaRPr lang="de-DE" altLang="de-DE" dirty="0"/>
          </a:p>
        </p:txBody>
      </p:sp>
      <p:graphicFrame>
        <p:nvGraphicFramePr>
          <p:cNvPr id="1042" name="Rectangle 18" hidden="1"/>
          <p:cNvGraphicFramePr>
            <a:graphicFrameLocks/>
          </p:cNvGraphicFramePr>
          <p:nvPr>
            <p:custDataLst>
              <p:tags r:id="rId19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" r:id="rId20" imgW="0" imgH="0" progId="TCLayout.ActiveDocument.1">
                  <p:embed/>
                </p:oleObj>
              </mc:Choice>
              <mc:Fallback>
                <p:oleObj r:id="rId20" imgW="0" imgH="0" progId="TCLayout.ActiveDocument.1">
                  <p:embed/>
                  <p:pic>
                    <p:nvPicPr>
                      <p:cNvPr id="0" name="Rectangle 18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7" name="Picture 23" descr="TU_130227_PPT_Bild-Aussicht_Streifen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0"/>
            <a:ext cx="69500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C09ACBC-A271-4DC6-9645-6B85868BCC9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19" y="539750"/>
            <a:ext cx="1038855" cy="762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3ABB486-D4C9-4825-B904-7B1B8AF47A01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066" y="5714919"/>
            <a:ext cx="2427362" cy="14670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84225" indent="-2444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</a:defRPr>
      </a:lvl2pPr>
      <a:lvl3pPr marL="1192213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.tu-berlin.de/" TargetMode="External"/><Relationship Id="rId2" Type="http://schemas.openxmlformats.org/officeDocument/2006/relationships/hyperlink" Target="mailto:saman.zadtootaghaj@qu.tu-berlin.d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8597" y="5136277"/>
            <a:ext cx="8042279" cy="358560"/>
          </a:xfrm>
        </p:spPr>
        <p:txBody>
          <a:bodyPr/>
          <a:lstStyle/>
          <a:p>
            <a:r>
              <a:rPr lang="de-DE" altLang="de-DE" dirty="0">
                <a:solidFill>
                  <a:schemeClr val="tx2"/>
                </a:solidFill>
              </a:rPr>
              <a:t>On </a:t>
            </a:r>
            <a:r>
              <a:rPr lang="de-DE" altLang="de-DE" dirty="0" err="1">
                <a:solidFill>
                  <a:schemeClr val="tx2"/>
                </a:solidFill>
              </a:rPr>
              <a:t>the</a:t>
            </a:r>
            <a:r>
              <a:rPr lang="de-DE" altLang="de-DE" dirty="0">
                <a:solidFill>
                  <a:schemeClr val="tx2"/>
                </a:solidFill>
              </a:rPr>
              <a:t> </a:t>
            </a:r>
            <a:r>
              <a:rPr lang="de-DE" altLang="de-DE" dirty="0" err="1">
                <a:solidFill>
                  <a:schemeClr val="tx2"/>
                </a:solidFill>
              </a:rPr>
              <a:t>Use</a:t>
            </a:r>
            <a:r>
              <a:rPr lang="de-DE" altLang="de-DE" dirty="0">
                <a:solidFill>
                  <a:schemeClr val="tx2"/>
                </a:solidFill>
              </a:rPr>
              <a:t> </a:t>
            </a:r>
            <a:r>
              <a:rPr lang="de-DE" altLang="de-DE" dirty="0" err="1">
                <a:solidFill>
                  <a:schemeClr val="tx2"/>
                </a:solidFill>
              </a:rPr>
              <a:t>of</a:t>
            </a:r>
            <a:r>
              <a:rPr lang="de-DE" altLang="de-DE" dirty="0">
                <a:solidFill>
                  <a:schemeClr val="tx2"/>
                </a:solidFill>
              </a:rPr>
              <a:t> CNN </a:t>
            </a:r>
            <a:r>
              <a:rPr lang="de-DE" altLang="de-DE" dirty="0" err="1">
                <a:solidFill>
                  <a:schemeClr val="tx2"/>
                </a:solidFill>
              </a:rPr>
              <a:t>for</a:t>
            </a:r>
            <a:r>
              <a:rPr lang="de-DE" altLang="de-DE" dirty="0">
                <a:solidFill>
                  <a:schemeClr val="tx2"/>
                </a:solidFill>
              </a:rPr>
              <a:t> Quality Assessment </a:t>
            </a:r>
            <a:r>
              <a:rPr lang="de-DE" altLang="de-DE" dirty="0" err="1">
                <a:solidFill>
                  <a:schemeClr val="tx2"/>
                </a:solidFill>
              </a:rPr>
              <a:t>of</a:t>
            </a:r>
            <a:r>
              <a:rPr lang="de-DE" altLang="de-DE" dirty="0">
                <a:solidFill>
                  <a:schemeClr val="tx2"/>
                </a:solidFill>
              </a:rPr>
              <a:t> CGI</a:t>
            </a:r>
            <a:endParaRPr lang="en-US" altLang="de-DE" dirty="0">
              <a:solidFill>
                <a:schemeClr val="tx2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552" y="5534942"/>
            <a:ext cx="8061325" cy="534570"/>
          </a:xfrm>
        </p:spPr>
        <p:txBody>
          <a:bodyPr anchor="t"/>
          <a:lstStyle/>
          <a:p>
            <a:r>
              <a:rPr lang="en-US" altLang="de-DE" dirty="0" err="1"/>
              <a:t>Saman</a:t>
            </a:r>
            <a:r>
              <a:rPr lang="en-US" altLang="de-DE" dirty="0"/>
              <a:t> </a:t>
            </a:r>
            <a:r>
              <a:rPr lang="en-US" altLang="de-DE" dirty="0" err="1"/>
              <a:t>Zadtootaghaj</a:t>
            </a:r>
            <a:r>
              <a:rPr lang="en-US" altLang="de-DE" dirty="0"/>
              <a:t>,  Markus </a:t>
            </a:r>
            <a:r>
              <a:rPr lang="en-US" altLang="de-DE" dirty="0" err="1"/>
              <a:t>Utke</a:t>
            </a:r>
            <a:r>
              <a:rPr lang="en-US" altLang="de-DE" dirty="0"/>
              <a:t> </a:t>
            </a:r>
          </a:p>
          <a:p>
            <a:r>
              <a:rPr lang="en-US" altLang="de-DE" dirty="0"/>
              <a:t>Quality and Usability Lab (</a:t>
            </a:r>
            <a:r>
              <a:rPr lang="de-DE" altLang="de-DE" dirty="0"/>
              <a:t>TU </a:t>
            </a:r>
            <a:r>
              <a:rPr lang="en-US" altLang="de-DE" dirty="0"/>
              <a:t>Berlin)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39750" y="6557963"/>
            <a:ext cx="6624638" cy="152400"/>
          </a:xfrm>
        </p:spPr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10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-US" altLang="de-DE" dirty="0"/>
              <a:t>Inception</a:t>
            </a:r>
            <a:endParaRPr lang="en-GB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16894FB-0488-5C44-B6AE-C9FBAB5407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960EAD-1E15-C44F-ABDE-2FDFCFFCEAAA}"/>
              </a:ext>
            </a:extLst>
          </p:cNvPr>
          <p:cNvSpPr/>
          <p:nvPr/>
        </p:nvSpPr>
        <p:spPr bwMode="auto">
          <a:xfrm>
            <a:off x="497275" y="3795631"/>
            <a:ext cx="1584176" cy="8640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Previous</a:t>
            </a:r>
            <a:r>
              <a: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de-D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Activation</a:t>
            </a:r>
            <a:endParaRPr kumimoji="0" lang="de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03BEB15F-AE09-9243-9C44-E1A167AEB20A}"/>
              </a:ext>
            </a:extLst>
          </p:cNvPr>
          <p:cNvSpPr/>
          <p:nvPr/>
        </p:nvSpPr>
        <p:spPr bwMode="auto">
          <a:xfrm rot="16200000">
            <a:off x="761500" y="2807045"/>
            <a:ext cx="837344" cy="909295"/>
          </a:xfrm>
          <a:prstGeom prst="cube">
            <a:avLst>
              <a:gd name="adj" fmla="val 57018"/>
            </a:avLst>
          </a:prstGeom>
          <a:solidFill>
            <a:srgbClr val="42625B">
              <a:alpha val="6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9BC7F6-F9FE-944E-A2BE-BF7D53A707E8}"/>
              </a:ext>
            </a:extLst>
          </p:cNvPr>
          <p:cNvGrpSpPr/>
          <p:nvPr/>
        </p:nvGrpSpPr>
        <p:grpSpPr>
          <a:xfrm>
            <a:off x="2081451" y="3503210"/>
            <a:ext cx="737491" cy="2230046"/>
            <a:chOff x="2081451" y="3719234"/>
            <a:chExt cx="737491" cy="223004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7C35C0E-AD6A-164D-A269-467CDCC1CCC7}"/>
                </a:ext>
              </a:extLst>
            </p:cNvPr>
            <p:cNvCxnSpPr>
              <a:stCxn id="6" idx="3"/>
              <a:endCxn id="31" idx="1"/>
            </p:cNvCxnSpPr>
            <p:nvPr/>
          </p:nvCxnSpPr>
          <p:spPr bwMode="auto">
            <a:xfrm flipV="1">
              <a:off x="2081451" y="3719234"/>
              <a:ext cx="732626" cy="724469"/>
            </a:xfrm>
            <a:prstGeom prst="straightConnector1">
              <a:avLst/>
            </a:prstGeom>
            <a:ln>
              <a:headEnd type="none" w="med" len="med"/>
              <a:tailEnd type="triangle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BBF08CE-64EF-8749-B9AF-5510F5A8CF35}"/>
                </a:ext>
              </a:extLst>
            </p:cNvPr>
            <p:cNvCxnSpPr>
              <a:cxnSpLocks/>
              <a:stCxn id="6" idx="3"/>
              <a:endCxn id="32" idx="1"/>
            </p:cNvCxnSpPr>
            <p:nvPr/>
          </p:nvCxnSpPr>
          <p:spPr bwMode="auto">
            <a:xfrm>
              <a:off x="2081451" y="4443703"/>
              <a:ext cx="737491" cy="372202"/>
            </a:xfrm>
            <a:prstGeom prst="straightConnector1">
              <a:avLst/>
            </a:prstGeom>
            <a:ln>
              <a:headEnd type="none" w="med" len="med"/>
              <a:tailEnd type="triangle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8283F9B-786F-C14B-8E21-2B12333748B9}"/>
                </a:ext>
              </a:extLst>
            </p:cNvPr>
            <p:cNvCxnSpPr>
              <a:cxnSpLocks/>
              <a:stCxn id="6" idx="3"/>
              <a:endCxn id="33" idx="1"/>
            </p:cNvCxnSpPr>
            <p:nvPr/>
          </p:nvCxnSpPr>
          <p:spPr bwMode="auto">
            <a:xfrm>
              <a:off x="2081451" y="4443703"/>
              <a:ext cx="732626" cy="1505577"/>
            </a:xfrm>
            <a:prstGeom prst="straightConnector1">
              <a:avLst/>
            </a:prstGeom>
            <a:ln>
              <a:headEnd type="none" w="med" len="med"/>
              <a:tailEnd type="triangle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FDADD4E-AAA9-1948-9367-D2E651229433}"/>
              </a:ext>
            </a:extLst>
          </p:cNvPr>
          <p:cNvSpPr txBox="1"/>
          <p:nvPr/>
        </p:nvSpPr>
        <p:spPr>
          <a:xfrm>
            <a:off x="583806" y="2585443"/>
            <a:ext cx="8066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28x28x192</a:t>
            </a:r>
          </a:p>
          <a:p>
            <a:endParaRPr lang="de-DE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8F4EDB-8209-FA43-B9E1-E69446E97110}"/>
              </a:ext>
            </a:extLst>
          </p:cNvPr>
          <p:cNvGrpSpPr/>
          <p:nvPr/>
        </p:nvGrpSpPr>
        <p:grpSpPr>
          <a:xfrm>
            <a:off x="2826007" y="3068960"/>
            <a:ext cx="2129809" cy="3094142"/>
            <a:chOff x="2771800" y="3287186"/>
            <a:chExt cx="2129809" cy="309414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831A1E-F732-9D4E-B67F-3117C3460910}"/>
                </a:ext>
              </a:extLst>
            </p:cNvPr>
            <p:cNvSpPr/>
            <p:nvPr/>
          </p:nvSpPr>
          <p:spPr bwMode="auto">
            <a:xfrm>
              <a:off x="2771800" y="3287186"/>
              <a:ext cx="1440160" cy="86409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Max </a:t>
              </a:r>
              <a:r>
                <a:rPr kumimoji="0" lang="de-DE" sz="1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pool</a:t>
              </a:r>
              <a:endPara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147184B-BBA3-3441-B808-D1BDE97F8266}"/>
                </a:ext>
              </a:extLst>
            </p:cNvPr>
            <p:cNvSpPr/>
            <p:nvPr/>
          </p:nvSpPr>
          <p:spPr bwMode="auto">
            <a:xfrm>
              <a:off x="2776665" y="4383857"/>
              <a:ext cx="1440160" cy="86409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dirty="0"/>
                <a:t>1</a:t>
              </a:r>
              <a:r>
                <a:rPr kumimoji="0" lang="de-DE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x1 </a:t>
              </a:r>
              <a:r>
                <a:rPr kumimoji="0" lang="de-DE" sz="1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Conv</a:t>
              </a:r>
              <a:endPara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4BA5FC6-9E0D-E648-B020-74A4C65C598C}"/>
                </a:ext>
              </a:extLst>
            </p:cNvPr>
            <p:cNvSpPr/>
            <p:nvPr/>
          </p:nvSpPr>
          <p:spPr bwMode="auto">
            <a:xfrm>
              <a:off x="2771800" y="5517232"/>
              <a:ext cx="1440160" cy="86409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dirty="0"/>
                <a:t>1</a:t>
              </a:r>
              <a:r>
                <a:rPr kumimoji="0" lang="de-DE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x1 </a:t>
              </a:r>
              <a:r>
                <a:rPr kumimoji="0" lang="de-DE" sz="1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Conv</a:t>
              </a:r>
              <a:endPara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54FB3F1-9A99-7242-8DB5-AF275B4A06C4}"/>
                </a:ext>
              </a:extLst>
            </p:cNvPr>
            <p:cNvCxnSpPr>
              <a:cxnSpLocks/>
              <a:stCxn id="18" idx="3"/>
              <a:endCxn id="45" idx="1"/>
            </p:cNvCxnSpPr>
            <p:nvPr/>
          </p:nvCxnSpPr>
          <p:spPr bwMode="auto">
            <a:xfrm>
              <a:off x="4211960" y="5949280"/>
              <a:ext cx="689649" cy="2201"/>
            </a:xfrm>
            <a:prstGeom prst="straightConnector1">
              <a:avLst/>
            </a:prstGeom>
            <a:ln>
              <a:headEnd type="none" w="med" len="med"/>
              <a:tailEnd type="triangle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AAB62F1-C946-D947-8950-F5E23224BBA5}"/>
                </a:ext>
              </a:extLst>
            </p:cNvPr>
            <p:cNvCxnSpPr>
              <a:cxnSpLocks/>
              <a:stCxn id="17" idx="3"/>
            </p:cNvCxnSpPr>
            <p:nvPr/>
          </p:nvCxnSpPr>
          <p:spPr bwMode="auto">
            <a:xfrm>
              <a:off x="4216825" y="4815905"/>
              <a:ext cx="679919" cy="0"/>
            </a:xfrm>
            <a:prstGeom prst="straightConnector1">
              <a:avLst/>
            </a:prstGeom>
            <a:ln>
              <a:headEnd type="none" w="med" len="med"/>
              <a:tailEnd type="triangle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42B75CA-A318-844E-8CA1-346BD1F57390}"/>
                </a:ext>
              </a:extLst>
            </p:cNvPr>
            <p:cNvCxnSpPr>
              <a:cxnSpLocks/>
              <a:stCxn id="16" idx="3"/>
            </p:cNvCxnSpPr>
            <p:nvPr/>
          </p:nvCxnSpPr>
          <p:spPr bwMode="auto">
            <a:xfrm flipV="1">
              <a:off x="4211960" y="3698005"/>
              <a:ext cx="661969" cy="21229"/>
            </a:xfrm>
            <a:prstGeom prst="straightConnector1">
              <a:avLst/>
            </a:prstGeom>
            <a:ln>
              <a:headEnd type="none" w="med" len="med"/>
              <a:tailEnd type="triangle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D208FF-75DF-C14B-A058-25BA5455660E}"/>
              </a:ext>
            </a:extLst>
          </p:cNvPr>
          <p:cNvGrpSpPr/>
          <p:nvPr/>
        </p:nvGrpSpPr>
        <p:grpSpPr>
          <a:xfrm>
            <a:off x="2081451" y="2144001"/>
            <a:ext cx="4228625" cy="2083678"/>
            <a:chOff x="2081451" y="2360025"/>
            <a:chExt cx="4228625" cy="208367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999C361-C56E-AE4B-A0A6-71D7418A1C62}"/>
                </a:ext>
              </a:extLst>
            </p:cNvPr>
            <p:cNvSpPr/>
            <p:nvPr/>
          </p:nvSpPr>
          <p:spPr bwMode="auto">
            <a:xfrm>
              <a:off x="4869916" y="3201832"/>
              <a:ext cx="1440160" cy="86409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1x1 </a:t>
              </a:r>
              <a:r>
                <a:rPr kumimoji="0" lang="de-DE" sz="1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Conv</a:t>
              </a:r>
              <a:endPara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4" name="Curved Connector 23">
              <a:extLst>
                <a:ext uri="{FF2B5EF4-FFF2-40B4-BE49-F238E27FC236}">
                  <a16:creationId xmlns:a16="http://schemas.microsoft.com/office/drawing/2014/main" id="{1A28A606-92F7-0D49-AFCB-FD285C2A7672}"/>
                </a:ext>
              </a:extLst>
            </p:cNvPr>
            <p:cNvCxnSpPr>
              <a:cxnSpLocks/>
              <a:stCxn id="6" idx="3"/>
              <a:endCxn id="43" idx="1"/>
            </p:cNvCxnSpPr>
            <p:nvPr/>
          </p:nvCxnSpPr>
          <p:spPr bwMode="auto">
            <a:xfrm flipV="1">
              <a:off x="2081451" y="2360025"/>
              <a:ext cx="2901982" cy="2083678"/>
            </a:xfrm>
            <a:prstGeom prst="curvedConnector3">
              <a:avLst>
                <a:gd name="adj1" fmla="val 7660"/>
              </a:avLst>
            </a:prstGeom>
            <a:ln>
              <a:headEnd type="none" w="med" len="med"/>
              <a:tailEnd type="triangle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7DA2D86-66B7-714A-BEB0-449EC0262CB3}"/>
              </a:ext>
            </a:extLst>
          </p:cNvPr>
          <p:cNvGrpSpPr/>
          <p:nvPr/>
        </p:nvGrpSpPr>
        <p:grpSpPr>
          <a:xfrm>
            <a:off x="2123728" y="1874755"/>
            <a:ext cx="4709771" cy="4290549"/>
            <a:chOff x="2081451" y="2090779"/>
            <a:chExt cx="4709771" cy="429054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5131794-AA35-8345-8FE9-261D332BD1D5}"/>
                </a:ext>
              </a:extLst>
            </p:cNvPr>
            <p:cNvGrpSpPr/>
            <p:nvPr/>
          </p:nvGrpSpPr>
          <p:grpSpPr>
            <a:xfrm>
              <a:off x="2081451" y="2090779"/>
              <a:ext cx="4642177" cy="4290549"/>
              <a:chOff x="2081451" y="2090779"/>
              <a:chExt cx="4642177" cy="4290549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EF98176-002B-B64C-9137-0FCBF5D1B99F}"/>
                  </a:ext>
                </a:extLst>
              </p:cNvPr>
              <p:cNvGrpSpPr/>
              <p:nvPr/>
            </p:nvGrpSpPr>
            <p:grpSpPr>
              <a:xfrm>
                <a:off x="2771800" y="3169842"/>
                <a:ext cx="3951828" cy="3211486"/>
                <a:chOff x="2771800" y="3169842"/>
                <a:chExt cx="3951828" cy="321148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9DDD429-0ADB-2F42-B1B7-2AC781EE87CA}"/>
                    </a:ext>
                  </a:extLst>
                </p:cNvPr>
                <p:cNvSpPr/>
                <p:nvPr/>
              </p:nvSpPr>
              <p:spPr bwMode="auto">
                <a:xfrm>
                  <a:off x="2771800" y="3287186"/>
                  <a:ext cx="1440160" cy="864096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de-DE" sz="12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1x1 </a:t>
                  </a:r>
                  <a:r>
                    <a:rPr kumimoji="0" lang="de-DE" sz="12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Conv</a:t>
                  </a:r>
                  <a:endParaRPr kumimoji="0" lang="de-DE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2DC4631-30D7-2D42-A2A8-385881A09B8C}"/>
                    </a:ext>
                  </a:extLst>
                </p:cNvPr>
                <p:cNvSpPr/>
                <p:nvPr/>
              </p:nvSpPr>
              <p:spPr bwMode="auto">
                <a:xfrm>
                  <a:off x="2776665" y="4383857"/>
                  <a:ext cx="1440160" cy="864096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de-DE" sz="12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3x3 </a:t>
                  </a:r>
                  <a:r>
                    <a:rPr kumimoji="0" lang="de-DE" sz="12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Conv</a:t>
                  </a:r>
                  <a:endParaRPr kumimoji="0" lang="de-DE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5565C7C8-3B75-6449-B1A6-7802A15072F6}"/>
                    </a:ext>
                  </a:extLst>
                </p:cNvPr>
                <p:cNvSpPr/>
                <p:nvPr/>
              </p:nvSpPr>
              <p:spPr bwMode="auto">
                <a:xfrm>
                  <a:off x="2771800" y="5517232"/>
                  <a:ext cx="1440160" cy="864096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de-DE" sz="12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5x5 </a:t>
                  </a:r>
                  <a:r>
                    <a:rPr kumimoji="0" lang="de-DE" sz="12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Conv</a:t>
                  </a:r>
                  <a:endParaRPr kumimoji="0" lang="de-DE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5BB590B-09E7-1C45-A365-8C0F17D31B41}"/>
                    </a:ext>
                  </a:extLst>
                </p:cNvPr>
                <p:cNvSpPr/>
                <p:nvPr/>
              </p:nvSpPr>
              <p:spPr bwMode="auto">
                <a:xfrm>
                  <a:off x="4896744" y="4383857"/>
                  <a:ext cx="1584176" cy="86409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de-DE" sz="12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Channel </a:t>
                  </a:r>
                  <a:r>
                    <a:rPr kumimoji="0" lang="de-DE" sz="12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Concat</a:t>
                  </a:r>
                  <a:endParaRPr kumimoji="0" lang="de-DE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5" name="Cube 34">
                  <a:extLst>
                    <a:ext uri="{FF2B5EF4-FFF2-40B4-BE49-F238E27FC236}">
                      <a16:creationId xmlns:a16="http://schemas.microsoft.com/office/drawing/2014/main" id="{600BF2D3-5BF6-5E44-8789-8499E8CFEE43}"/>
                    </a:ext>
                  </a:extLst>
                </p:cNvPr>
                <p:cNvSpPr/>
                <p:nvPr/>
              </p:nvSpPr>
              <p:spPr bwMode="auto">
                <a:xfrm rot="16200000">
                  <a:off x="5975588" y="3099902"/>
                  <a:ext cx="395347" cy="535227"/>
                </a:xfrm>
                <a:prstGeom prst="cube">
                  <a:avLst>
                    <a:gd name="adj" fmla="val 21165"/>
                  </a:avLst>
                </a:prstGeom>
                <a:solidFill>
                  <a:schemeClr val="accent2">
                    <a:lumMod val="20000"/>
                    <a:lumOff val="80000"/>
                    <a:alpha val="65882"/>
                  </a:schemeClr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6" name="Cube 35">
                  <a:extLst>
                    <a:ext uri="{FF2B5EF4-FFF2-40B4-BE49-F238E27FC236}">
                      <a16:creationId xmlns:a16="http://schemas.microsoft.com/office/drawing/2014/main" id="{4CEE4E85-F70B-FC4C-A876-4D33777E4CD9}"/>
                    </a:ext>
                  </a:extLst>
                </p:cNvPr>
                <p:cNvSpPr/>
                <p:nvPr/>
              </p:nvSpPr>
              <p:spPr bwMode="auto">
                <a:xfrm rot="16200000">
                  <a:off x="6292323" y="3420836"/>
                  <a:ext cx="357662" cy="504948"/>
                </a:xfrm>
                <a:prstGeom prst="cube">
                  <a:avLst>
                    <a:gd name="adj" fmla="val 16287"/>
                  </a:avLst>
                </a:prstGeom>
                <a:solidFill>
                  <a:schemeClr val="accent2">
                    <a:lumMod val="60000"/>
                    <a:lumOff val="40000"/>
                    <a:alpha val="65882"/>
                  </a:schemeClr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7" name="Cube 36">
                  <a:extLst>
                    <a:ext uri="{FF2B5EF4-FFF2-40B4-BE49-F238E27FC236}">
                      <a16:creationId xmlns:a16="http://schemas.microsoft.com/office/drawing/2014/main" id="{974E2D34-5DB2-B24A-BE3A-FE101EA5E52F}"/>
                    </a:ext>
                  </a:extLst>
                </p:cNvPr>
                <p:cNvSpPr/>
                <p:nvPr/>
              </p:nvSpPr>
              <p:spPr bwMode="auto">
                <a:xfrm rot="16200000">
                  <a:off x="6062694" y="3187068"/>
                  <a:ext cx="534135" cy="675493"/>
                </a:xfrm>
                <a:prstGeom prst="cube">
                  <a:avLst>
                    <a:gd name="adj" fmla="val 42558"/>
                  </a:avLst>
                </a:prstGeom>
                <a:solidFill>
                  <a:schemeClr val="accent2">
                    <a:lumMod val="40000"/>
                    <a:lumOff val="60000"/>
                    <a:alpha val="65882"/>
                  </a:schemeClr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E956133-8100-9E42-A7B9-AF383683DF81}"/>
                    </a:ext>
                  </a:extLst>
                </p:cNvPr>
                <p:cNvSpPr/>
                <p:nvPr/>
              </p:nvSpPr>
              <p:spPr>
                <a:xfrm>
                  <a:off x="5004048" y="3717032"/>
                  <a:ext cx="1242019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de-DE" dirty="0"/>
                    <a:t>28x28x </a:t>
                  </a:r>
                  <a:r>
                    <a:rPr lang="de-DE" dirty="0" err="1"/>
                    <a:t>sum</a:t>
                  </a:r>
                  <a:r>
                    <a:rPr lang="de-DE" dirty="0"/>
                    <a:t> </a:t>
                  </a:r>
                  <a:r>
                    <a:rPr lang="de-DE" dirty="0" err="1"/>
                    <a:t>of</a:t>
                  </a:r>
                  <a:r>
                    <a:rPr lang="de-DE" dirty="0"/>
                    <a:t> </a:t>
                  </a:r>
                  <a:r>
                    <a:rPr lang="de-DE" dirty="0" err="1"/>
                    <a:t>filters</a:t>
                  </a:r>
                  <a:r>
                    <a:rPr lang="de-DE" dirty="0"/>
                    <a:t> in </a:t>
                  </a:r>
                  <a:r>
                    <a:rPr lang="de-DE" dirty="0" err="1"/>
                    <a:t>each</a:t>
                  </a:r>
                  <a:r>
                    <a:rPr lang="de-DE" dirty="0"/>
                    <a:t> </a:t>
                  </a:r>
                  <a:r>
                    <a:rPr lang="de-DE" dirty="0" err="1"/>
                    <a:t>layer</a:t>
                  </a:r>
                  <a:endParaRPr lang="de-DE" dirty="0"/>
                </a:p>
              </p:txBody>
            </p: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AD07B4E1-7E03-BF49-A5A8-D68A26B02399}"/>
                    </a:ext>
                  </a:extLst>
                </p:cNvPr>
                <p:cNvCxnSpPr>
                  <a:cxnSpLocks/>
                  <a:stCxn id="33" idx="3"/>
                  <a:endCxn id="34" idx="1"/>
                </p:cNvCxnSpPr>
                <p:nvPr/>
              </p:nvCxnSpPr>
              <p:spPr bwMode="auto">
                <a:xfrm flipV="1">
                  <a:off x="4211960" y="4815905"/>
                  <a:ext cx="684784" cy="1133375"/>
                </a:xfrm>
                <a:prstGeom prst="straightConnector1">
                  <a:avLst/>
                </a:prstGeom>
                <a:ln>
                  <a:headEnd type="none" w="med" len="med"/>
                  <a:tailEnd type="triangle"/>
                </a:ln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AC392255-B9CD-7246-AA2A-E6CF2466D2F5}"/>
                    </a:ext>
                  </a:extLst>
                </p:cNvPr>
                <p:cNvCxnSpPr>
                  <a:cxnSpLocks/>
                  <a:stCxn id="32" idx="3"/>
                  <a:endCxn id="34" idx="1"/>
                </p:cNvCxnSpPr>
                <p:nvPr/>
              </p:nvCxnSpPr>
              <p:spPr bwMode="auto">
                <a:xfrm>
                  <a:off x="4216825" y="4815905"/>
                  <a:ext cx="679919" cy="0"/>
                </a:xfrm>
                <a:prstGeom prst="straightConnector1">
                  <a:avLst/>
                </a:prstGeom>
                <a:ln>
                  <a:headEnd type="none" w="med" len="med"/>
                  <a:tailEnd type="triangle"/>
                </a:ln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26A7E7FC-6937-FD4E-98B5-8FB3944BD932}"/>
                    </a:ext>
                  </a:extLst>
                </p:cNvPr>
                <p:cNvCxnSpPr>
                  <a:cxnSpLocks/>
                  <a:stCxn id="31" idx="3"/>
                  <a:endCxn id="34" idx="1"/>
                </p:cNvCxnSpPr>
                <p:nvPr/>
              </p:nvCxnSpPr>
              <p:spPr bwMode="auto">
                <a:xfrm>
                  <a:off x="4211960" y="3719234"/>
                  <a:ext cx="684784" cy="1096671"/>
                </a:xfrm>
                <a:prstGeom prst="straightConnector1">
                  <a:avLst/>
                </a:prstGeom>
                <a:ln>
                  <a:headEnd type="none" w="med" len="med"/>
                  <a:tailEnd type="triangle"/>
                </a:ln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052C588-3BFB-DD42-BC54-BB3F19230C5A}"/>
                  </a:ext>
                </a:extLst>
              </p:cNvPr>
              <p:cNvSpPr/>
              <p:nvPr/>
            </p:nvSpPr>
            <p:spPr bwMode="auto">
              <a:xfrm>
                <a:off x="2776665" y="2090779"/>
                <a:ext cx="1440160" cy="86409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Max </a:t>
                </a:r>
                <a:r>
                  <a:rPr kumimoji="0" lang="de-DE" sz="12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pool</a:t>
                </a:r>
                <a:endParaRPr kumimoji="0" lang="de-DE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A11ACAA-F341-314C-B6F9-7F389D584334}"/>
                  </a:ext>
                </a:extLst>
              </p:cNvPr>
              <p:cNvCxnSpPr>
                <a:cxnSpLocks/>
                <a:stCxn id="6" idx="3"/>
                <a:endCxn id="29" idx="1"/>
              </p:cNvCxnSpPr>
              <p:nvPr/>
            </p:nvCxnSpPr>
            <p:spPr bwMode="auto">
              <a:xfrm flipV="1">
                <a:off x="2081451" y="2522827"/>
                <a:ext cx="695214" cy="1920876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27A6FDA2-27EF-4045-8EF2-69BEED9D4B3D}"/>
                </a:ext>
              </a:extLst>
            </p:cNvPr>
            <p:cNvSpPr/>
            <p:nvPr/>
          </p:nvSpPr>
          <p:spPr bwMode="auto">
            <a:xfrm rot="16200000">
              <a:off x="6359917" y="3495216"/>
              <a:ext cx="357662" cy="504948"/>
            </a:xfrm>
            <a:prstGeom prst="cube">
              <a:avLst>
                <a:gd name="adj" fmla="val 16287"/>
              </a:avLst>
            </a:prstGeom>
            <a:solidFill>
              <a:schemeClr val="accent2">
                <a:lumMod val="75000"/>
                <a:alpha val="65882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6CE4652-2937-5F48-A78E-5FF997496C5C}"/>
              </a:ext>
            </a:extLst>
          </p:cNvPr>
          <p:cNvGrpSpPr/>
          <p:nvPr/>
        </p:nvGrpSpPr>
        <p:grpSpPr>
          <a:xfrm>
            <a:off x="4955816" y="1711953"/>
            <a:ext cx="4008672" cy="4453350"/>
            <a:chOff x="2771800" y="1927978"/>
            <a:chExt cx="4008672" cy="445335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4746AA0-9CEF-6C40-BC19-74D5B1AC9793}"/>
                </a:ext>
              </a:extLst>
            </p:cNvPr>
            <p:cNvSpPr/>
            <p:nvPr/>
          </p:nvSpPr>
          <p:spPr bwMode="auto">
            <a:xfrm>
              <a:off x="2799417" y="1927978"/>
              <a:ext cx="1440160" cy="86409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1x1 </a:t>
              </a:r>
              <a:r>
                <a:rPr kumimoji="0" lang="de-DE" sz="1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Conv</a:t>
              </a:r>
              <a:endPara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B2479E9-6CC5-AC48-B391-F3E5DFE4B4E7}"/>
                </a:ext>
              </a:extLst>
            </p:cNvPr>
            <p:cNvSpPr/>
            <p:nvPr/>
          </p:nvSpPr>
          <p:spPr bwMode="auto">
            <a:xfrm>
              <a:off x="2776665" y="4383857"/>
              <a:ext cx="1440160" cy="86409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3x3 </a:t>
              </a:r>
              <a:r>
                <a:rPr kumimoji="0" lang="de-DE" sz="1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Conv</a:t>
              </a:r>
              <a:endPara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82E6772-06BB-314B-80D5-53B788F8D72B}"/>
                </a:ext>
              </a:extLst>
            </p:cNvPr>
            <p:cNvSpPr/>
            <p:nvPr/>
          </p:nvSpPr>
          <p:spPr bwMode="auto">
            <a:xfrm>
              <a:off x="2771800" y="5517232"/>
              <a:ext cx="1440160" cy="86409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5x5 </a:t>
              </a:r>
              <a:r>
                <a:rPr kumimoji="0" lang="de-DE" sz="1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Conv</a:t>
              </a:r>
              <a:endPara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631A3EF-B1D5-A94C-95A7-B41E8EEA1A15}"/>
                </a:ext>
              </a:extLst>
            </p:cNvPr>
            <p:cNvSpPr/>
            <p:nvPr/>
          </p:nvSpPr>
          <p:spPr bwMode="auto">
            <a:xfrm>
              <a:off x="4896744" y="4383857"/>
              <a:ext cx="1584176" cy="86409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Channel </a:t>
              </a:r>
              <a:r>
                <a:rPr kumimoji="0" lang="de-DE" sz="1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Concat</a:t>
              </a:r>
              <a:endPara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156910B7-84C3-8740-BB10-6D53F9F02C8C}"/>
                </a:ext>
              </a:extLst>
            </p:cNvPr>
            <p:cNvSpPr/>
            <p:nvPr/>
          </p:nvSpPr>
          <p:spPr bwMode="auto">
            <a:xfrm rot="16200000">
              <a:off x="5975588" y="3099902"/>
              <a:ext cx="395347" cy="535227"/>
            </a:xfrm>
            <a:prstGeom prst="cube">
              <a:avLst>
                <a:gd name="adj" fmla="val 21165"/>
              </a:avLst>
            </a:prstGeom>
            <a:solidFill>
              <a:schemeClr val="accent2">
                <a:lumMod val="20000"/>
                <a:lumOff val="80000"/>
                <a:alpha val="65882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7AAC5BBC-4C53-6A4E-B6BE-C2DB33E5C449}"/>
                </a:ext>
              </a:extLst>
            </p:cNvPr>
            <p:cNvSpPr/>
            <p:nvPr/>
          </p:nvSpPr>
          <p:spPr bwMode="auto">
            <a:xfrm rot="16200000">
              <a:off x="6292323" y="3420836"/>
              <a:ext cx="357662" cy="504948"/>
            </a:xfrm>
            <a:prstGeom prst="cube">
              <a:avLst>
                <a:gd name="adj" fmla="val 16287"/>
              </a:avLst>
            </a:prstGeom>
            <a:solidFill>
              <a:schemeClr val="accent2">
                <a:lumMod val="60000"/>
                <a:lumOff val="40000"/>
                <a:alpha val="65882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901E686F-A02C-8844-A720-B59F6F43E4EE}"/>
                </a:ext>
              </a:extLst>
            </p:cNvPr>
            <p:cNvSpPr/>
            <p:nvPr/>
          </p:nvSpPr>
          <p:spPr bwMode="auto">
            <a:xfrm rot="16200000">
              <a:off x="6062694" y="3187068"/>
              <a:ext cx="534135" cy="675493"/>
            </a:xfrm>
            <a:prstGeom prst="cube">
              <a:avLst>
                <a:gd name="adj" fmla="val 42558"/>
              </a:avLst>
            </a:prstGeom>
            <a:solidFill>
              <a:schemeClr val="accent2">
                <a:lumMod val="40000"/>
                <a:lumOff val="60000"/>
                <a:alpha val="65882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E0A0825C-A813-EC43-8798-1064730D1BCC}"/>
                </a:ext>
              </a:extLst>
            </p:cNvPr>
            <p:cNvSpPr/>
            <p:nvPr/>
          </p:nvSpPr>
          <p:spPr bwMode="auto">
            <a:xfrm rot="16200000">
              <a:off x="6349167" y="3471685"/>
              <a:ext cx="357662" cy="504948"/>
            </a:xfrm>
            <a:prstGeom prst="cube">
              <a:avLst>
                <a:gd name="adj" fmla="val 16287"/>
              </a:avLst>
            </a:prstGeom>
            <a:solidFill>
              <a:schemeClr val="accent2">
                <a:lumMod val="75000"/>
                <a:alpha val="65882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FE543EE-350F-5B41-8FD8-FA0283B4BE30}"/>
                </a:ext>
              </a:extLst>
            </p:cNvPr>
            <p:cNvCxnSpPr>
              <a:cxnSpLocks/>
              <a:stCxn id="45" idx="3"/>
              <a:endCxn id="46" idx="1"/>
            </p:cNvCxnSpPr>
            <p:nvPr/>
          </p:nvCxnSpPr>
          <p:spPr bwMode="auto">
            <a:xfrm flipV="1">
              <a:off x="4211960" y="4815905"/>
              <a:ext cx="684784" cy="1133375"/>
            </a:xfrm>
            <a:prstGeom prst="straightConnector1">
              <a:avLst/>
            </a:prstGeom>
            <a:ln>
              <a:headEnd type="none" w="med" len="med"/>
              <a:tailEnd type="triangle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9BDA1BD-62AC-2947-9318-A530FA546407}"/>
                </a:ext>
              </a:extLst>
            </p:cNvPr>
            <p:cNvCxnSpPr>
              <a:cxnSpLocks/>
              <a:stCxn id="44" idx="3"/>
              <a:endCxn id="46" idx="1"/>
            </p:cNvCxnSpPr>
            <p:nvPr/>
          </p:nvCxnSpPr>
          <p:spPr bwMode="auto">
            <a:xfrm>
              <a:off x="4216825" y="4815905"/>
              <a:ext cx="679919" cy="0"/>
            </a:xfrm>
            <a:prstGeom prst="straightConnector1">
              <a:avLst/>
            </a:prstGeom>
            <a:ln>
              <a:headEnd type="none" w="med" len="med"/>
              <a:tailEnd type="triangle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1B4021C-F7B9-E541-A142-DB1B805053D5}"/>
                </a:ext>
              </a:extLst>
            </p:cNvPr>
            <p:cNvCxnSpPr>
              <a:cxnSpLocks/>
              <a:stCxn id="43" idx="3"/>
              <a:endCxn id="46" idx="1"/>
            </p:cNvCxnSpPr>
            <p:nvPr/>
          </p:nvCxnSpPr>
          <p:spPr bwMode="auto">
            <a:xfrm>
              <a:off x="4239577" y="2360026"/>
              <a:ext cx="657167" cy="2455879"/>
            </a:xfrm>
            <a:prstGeom prst="straightConnector1">
              <a:avLst/>
            </a:prstGeom>
            <a:ln>
              <a:headEnd type="none" w="med" len="med"/>
              <a:tailEnd type="triangle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CC0B65EE-8754-2E4B-B5B2-953AAA5A0427}"/>
              </a:ext>
            </a:extLst>
          </p:cNvPr>
          <p:cNvSpPr/>
          <p:nvPr/>
        </p:nvSpPr>
        <p:spPr>
          <a:xfrm>
            <a:off x="7136668" y="3481703"/>
            <a:ext cx="1242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28x28x </a:t>
            </a:r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filters</a:t>
            </a:r>
            <a:r>
              <a:rPr lang="de-DE" dirty="0"/>
              <a:t> in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layer</a:t>
            </a:r>
            <a:endParaRPr lang="de-DE" dirty="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ECBA49A-117B-6945-8FC4-75CDC29ED977}"/>
              </a:ext>
            </a:extLst>
          </p:cNvPr>
          <p:cNvCxnSpPr>
            <a:cxnSpLocks/>
          </p:cNvCxnSpPr>
          <p:nvPr/>
        </p:nvCxnSpPr>
        <p:spPr bwMode="auto">
          <a:xfrm>
            <a:off x="6364283" y="3417856"/>
            <a:ext cx="716477" cy="1182024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83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39750" y="6557963"/>
            <a:ext cx="6624638" cy="152400"/>
          </a:xfrm>
        </p:spPr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11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-US" altLang="de-DE" dirty="0"/>
              <a:t>Inception</a:t>
            </a:r>
            <a:endParaRPr lang="en-GB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16894FB-0488-5C44-B6AE-C9FBAB5407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F1A5A-0042-DF49-A83C-42569CDBA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9B369D-5BAB-1E48-B374-ED0C4FE70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03384" y="2780928"/>
            <a:ext cx="8331200" cy="22987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39197F8-E266-104C-B8CD-5A4B8AD1FCA6}"/>
              </a:ext>
            </a:extLst>
          </p:cNvPr>
          <p:cNvSpPr/>
          <p:nvPr/>
        </p:nvSpPr>
        <p:spPr bwMode="auto">
          <a:xfrm>
            <a:off x="1938924" y="3429000"/>
            <a:ext cx="832876" cy="1368152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51700A-C335-F64F-BF5E-DA0367F9CCB8}"/>
              </a:ext>
            </a:extLst>
          </p:cNvPr>
          <p:cNvSpPr/>
          <p:nvPr/>
        </p:nvSpPr>
        <p:spPr>
          <a:xfrm>
            <a:off x="-612576" y="6032321"/>
            <a:ext cx="66246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Figure from [5] C. </a:t>
            </a:r>
            <a:r>
              <a:rPr lang="en-US" altLang="en-US" dirty="0" err="1"/>
              <a:t>Szegedy</a:t>
            </a:r>
            <a:r>
              <a:rPr lang="en-US" altLang="en-US" dirty="0"/>
              <a:t>, et al. Going deeper with convolutions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90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39750" y="6557963"/>
            <a:ext cx="6624638" cy="152400"/>
          </a:xfrm>
        </p:spPr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12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-US" altLang="de-DE" dirty="0" err="1"/>
              <a:t>DenseNet</a:t>
            </a:r>
            <a:endParaRPr lang="en-GB" dirty="0"/>
          </a:p>
        </p:txBody>
      </p:sp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EC8B0E84-B111-1646-AE33-05F24269C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7" r="1151"/>
          <a:stretch/>
        </p:blipFill>
        <p:spPr>
          <a:xfrm rot="19452070">
            <a:off x="2011308" y="1322843"/>
            <a:ext cx="4994831" cy="3457878"/>
          </a:xfrm>
          <a:prstGeom prst="snip1Rect">
            <a:avLst>
              <a:gd name="adj" fmla="val 50000"/>
            </a:avLst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F20A990-04C9-8548-A92C-4131BE898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76" y="4175286"/>
            <a:ext cx="9144000" cy="146146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974ED8D-2CED-0540-8993-738061FA4C86}"/>
              </a:ext>
            </a:extLst>
          </p:cNvPr>
          <p:cNvSpPr/>
          <p:nvPr/>
        </p:nvSpPr>
        <p:spPr>
          <a:xfrm>
            <a:off x="402280" y="3102038"/>
            <a:ext cx="11063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b="1" dirty="0"/>
              <a:t>Dense Block</a:t>
            </a:r>
            <a:endParaRPr lang="de-DE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16894FB-0488-5C44-B6AE-C9FBAB5407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4ED1DF-665B-DB45-AF5A-1CB622C0D041}"/>
              </a:ext>
            </a:extLst>
          </p:cNvPr>
          <p:cNvSpPr/>
          <p:nvPr/>
        </p:nvSpPr>
        <p:spPr>
          <a:xfrm>
            <a:off x="-612576" y="6032321"/>
            <a:ext cx="66246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Figure from [5] C. </a:t>
            </a:r>
            <a:r>
              <a:rPr lang="en-US" altLang="en-US" dirty="0" err="1"/>
              <a:t>Szegedy</a:t>
            </a:r>
            <a:r>
              <a:rPr lang="en-US" altLang="en-US" dirty="0"/>
              <a:t>, et al. Going deeper with convolutions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0686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39750" y="6557963"/>
            <a:ext cx="6624638" cy="152400"/>
          </a:xfrm>
        </p:spPr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13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-US" altLang="de-DE" dirty="0" err="1"/>
              <a:t>Xception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DBCDE0-F7C2-A240-9752-646B68D3C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58" y="1484784"/>
            <a:ext cx="6624638" cy="4505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A52EF5-C447-BD4D-947B-4BD1F40F0879}"/>
              </a:ext>
            </a:extLst>
          </p:cNvPr>
          <p:cNvSpPr/>
          <p:nvPr/>
        </p:nvSpPr>
        <p:spPr>
          <a:xfrm>
            <a:off x="251520" y="2492896"/>
            <a:ext cx="22322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" sz="2000" dirty="0">
                <a:latin typeface="+mn-lt"/>
              </a:rPr>
              <a:t>ensuring high information and gradient flow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" sz="2000" dirty="0">
              <a:latin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2000" dirty="0" err="1">
                <a:latin typeface="+mn-lt"/>
              </a:rPr>
              <a:t>using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the</a:t>
            </a:r>
            <a:r>
              <a:rPr lang="de-DE" sz="2000" dirty="0">
                <a:latin typeface="+mn-lt"/>
              </a:rPr>
              <a:t> same </a:t>
            </a:r>
            <a:r>
              <a:rPr lang="de-DE" sz="2000" dirty="0" err="1">
                <a:latin typeface="+mn-lt"/>
              </a:rPr>
              <a:t>number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of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parameters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as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Inception</a:t>
            </a:r>
            <a:r>
              <a:rPr lang="de-DE" sz="2000" dirty="0">
                <a:latin typeface="+mn-lt"/>
              </a:rPr>
              <a:t>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" sz="2000" dirty="0">
              <a:latin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B4DE079-4A57-4641-A82C-D9BCB5756A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665002-9B74-384E-8D82-02E28FE0E2F3}"/>
              </a:ext>
            </a:extLst>
          </p:cNvPr>
          <p:cNvSpPr/>
          <p:nvPr/>
        </p:nvSpPr>
        <p:spPr>
          <a:xfrm>
            <a:off x="179512" y="6021288"/>
            <a:ext cx="66246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dirty="0">
                <a:solidFill>
                  <a:srgbClr val="222222"/>
                </a:solidFill>
                <a:latin typeface="Arial" panose="020B0604020202020204" pitchFamily="34" charset="0"/>
              </a:rPr>
              <a:t>Figure from [6]. F. </a:t>
            </a:r>
            <a:r>
              <a:rPr lang="en" altLang="en-US" dirty="0" err="1"/>
              <a:t>Chollet</a:t>
            </a:r>
            <a:r>
              <a:rPr lang="en" altLang="en-US" dirty="0"/>
              <a:t> </a:t>
            </a:r>
            <a:r>
              <a:rPr lang="en" altLang="en-US" dirty="0" err="1"/>
              <a:t>Xception</a:t>
            </a:r>
            <a:r>
              <a:rPr lang="en" altLang="en-US" dirty="0"/>
              <a:t>: Deep learning with </a:t>
            </a:r>
            <a:r>
              <a:rPr lang="en" altLang="en-US" dirty="0" err="1"/>
              <a:t>depthwise</a:t>
            </a:r>
            <a:r>
              <a:rPr lang="en" altLang="en-US" dirty="0"/>
              <a:t> separable convolutions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5567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39750" y="6557963"/>
            <a:ext cx="6624638" cy="152400"/>
          </a:xfrm>
        </p:spPr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14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-US" altLang="de-DE" dirty="0"/>
              <a:t>Video quality assessment using CNN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C320-EC8C-3046-8166-06C469601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2349500"/>
            <a:ext cx="8061325" cy="36417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On </a:t>
            </a:r>
            <a:r>
              <a:rPr lang="de-DE" sz="2200" dirty="0" err="1">
                <a:solidFill>
                  <a:srgbClr val="000000"/>
                </a:solidFill>
                <a:latin typeface="Tele-GroteskFet" pitchFamily="2" charset="0"/>
              </a:rPr>
              <a:t>which</a:t>
            </a: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Tele-GroteskFet" pitchFamily="2" charset="0"/>
              </a:rPr>
              <a:t>level</a:t>
            </a: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Tele-GroteskFet" pitchFamily="2" charset="0"/>
              </a:rPr>
              <a:t>should</a:t>
            </a: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Tele-GroteskFet" pitchFamily="2" charset="0"/>
              </a:rPr>
              <a:t>we</a:t>
            </a: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Tele-GroteskFet" pitchFamily="2" charset="0"/>
              </a:rPr>
              <a:t>train</a:t>
            </a: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Tele-GroteskFet" pitchFamily="2" charset="0"/>
              </a:rPr>
              <a:t>the</a:t>
            </a: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Tele-GroteskFet" pitchFamily="2" charset="0"/>
              </a:rPr>
              <a:t>network</a:t>
            </a: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Video </a:t>
            </a:r>
            <a:r>
              <a:rPr lang="de-DE" sz="2200" dirty="0" err="1">
                <a:solidFill>
                  <a:srgbClr val="000000"/>
                </a:solidFill>
                <a:latin typeface="Tele-GroteskFet" pitchFamily="2" charset="0"/>
              </a:rPr>
              <a:t>or</a:t>
            </a: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 Frame </a:t>
            </a:r>
            <a:r>
              <a:rPr lang="de-DE" sz="2200" dirty="0" err="1">
                <a:solidFill>
                  <a:srgbClr val="000000"/>
                </a:solidFill>
                <a:latin typeface="Tele-GroteskFet" pitchFamily="2" charset="0"/>
              </a:rPr>
              <a:t>level</a:t>
            </a: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?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200" dirty="0" err="1">
                <a:solidFill>
                  <a:srgbClr val="000000"/>
                </a:solidFill>
                <a:latin typeface="Tele-GroteskFet" pitchFamily="2" charset="0"/>
              </a:rPr>
              <a:t>How</a:t>
            </a: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Tele-GroteskFet" pitchFamily="2" charset="0"/>
              </a:rPr>
              <a:t>to</a:t>
            </a: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Tele-GroteskFet" pitchFamily="2" charset="0"/>
              </a:rPr>
              <a:t>make</a:t>
            </a: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Tele-GroteskFet" pitchFamily="2" charset="0"/>
              </a:rPr>
              <a:t>it</a:t>
            </a: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Tele-GroteskFet" pitchFamily="2" charset="0"/>
              </a:rPr>
              <a:t>work</a:t>
            </a: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 on </a:t>
            </a:r>
            <a:r>
              <a:rPr lang="de-DE" sz="2200" dirty="0" err="1">
                <a:solidFill>
                  <a:srgbClr val="000000"/>
                </a:solidFill>
                <a:latin typeface="Tele-GroteskFet" pitchFamily="2" charset="0"/>
              </a:rPr>
              <a:t>the</a:t>
            </a: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Tele-GroteskFet" pitchFamily="2" charset="0"/>
              </a:rPr>
              <a:t>video</a:t>
            </a: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Tele-GroteskFet" pitchFamily="2" charset="0"/>
              </a:rPr>
              <a:t>level</a:t>
            </a:r>
            <a:r>
              <a:rPr lang="de-DE" sz="2200" dirty="0">
                <a:solidFill>
                  <a:srgbClr val="000000"/>
                </a:solidFill>
                <a:latin typeface="Tele-GroteskFet" pitchFamily="2" charset="0"/>
              </a:rPr>
              <a:t>?</a:t>
            </a:r>
          </a:p>
          <a:p>
            <a:endParaRPr lang="de-DE" sz="2200" dirty="0">
              <a:solidFill>
                <a:srgbClr val="000000"/>
              </a:solidFill>
              <a:latin typeface="Tele-GroteskFet" pitchFamily="2" charset="0"/>
            </a:endParaRPr>
          </a:p>
          <a:p>
            <a:endParaRPr lang="de-DE" b="1" dirty="0"/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65723CBF-51A4-BF47-80B7-62046ABD52FD}"/>
              </a:ext>
            </a:extLst>
          </p:cNvPr>
          <p:cNvSpPr/>
          <p:nvPr/>
        </p:nvSpPr>
        <p:spPr bwMode="auto">
          <a:xfrm rot="16200000">
            <a:off x="693204" y="3861358"/>
            <a:ext cx="1728192" cy="2015604"/>
          </a:xfrm>
          <a:prstGeom prst="cube">
            <a:avLst>
              <a:gd name="adj" fmla="val 52778"/>
            </a:avLst>
          </a:prstGeom>
          <a:solidFill>
            <a:srgbClr val="42625B">
              <a:alpha val="6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E9FE9-1CAB-744F-B628-E44569A0C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55" y="4967511"/>
            <a:ext cx="113103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C5B251-6D9E-A94C-B87E-2CF9687E9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265" y="4987206"/>
            <a:ext cx="113103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B2CCE7-5C7E-F24D-8AC9-EF53B0EB6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6" y="5032003"/>
            <a:ext cx="113103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8D1695-CB3A-DD4E-943E-EE270A12A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84" y="5076800"/>
            <a:ext cx="113103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3AB95C-7001-1044-A959-B4D2427CE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55" y="5119911"/>
            <a:ext cx="113103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CC0585-D70C-B645-B4F1-0659F18A7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665" y="5139606"/>
            <a:ext cx="113103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27C561-75CE-F748-A106-08F847355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66" y="5184403"/>
            <a:ext cx="113103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2E0C16-6AB6-0B49-AF5A-F982FD7D6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784" y="5229200"/>
            <a:ext cx="113103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be 15">
            <a:extLst>
              <a:ext uri="{FF2B5EF4-FFF2-40B4-BE49-F238E27FC236}">
                <a16:creationId xmlns:a16="http://schemas.microsoft.com/office/drawing/2014/main" id="{9A22B812-54C3-D447-AD64-FA1166917803}"/>
              </a:ext>
            </a:extLst>
          </p:cNvPr>
          <p:cNvSpPr/>
          <p:nvPr/>
        </p:nvSpPr>
        <p:spPr bwMode="auto">
          <a:xfrm rot="16200000">
            <a:off x="7636233" y="4420396"/>
            <a:ext cx="534135" cy="675493"/>
          </a:xfrm>
          <a:prstGeom prst="cube">
            <a:avLst>
              <a:gd name="adj" fmla="val 42558"/>
            </a:avLst>
          </a:prstGeom>
          <a:solidFill>
            <a:srgbClr val="42625B">
              <a:alpha val="6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612EEE-EF5D-FE4D-A333-C101B3F5B45B}"/>
              </a:ext>
            </a:extLst>
          </p:cNvPr>
          <p:cNvSpPr txBox="1"/>
          <p:nvPr/>
        </p:nvSpPr>
        <p:spPr>
          <a:xfrm>
            <a:off x="7416430" y="5168225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3D-Convolution</a:t>
            </a:r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BBFF2FFF-921B-1B46-B102-7009C820E757}"/>
              </a:ext>
            </a:extLst>
          </p:cNvPr>
          <p:cNvSpPr/>
          <p:nvPr/>
        </p:nvSpPr>
        <p:spPr bwMode="auto">
          <a:xfrm rot="16200000">
            <a:off x="4021502" y="3893122"/>
            <a:ext cx="864095" cy="1483153"/>
          </a:xfrm>
          <a:prstGeom prst="cube">
            <a:avLst>
              <a:gd name="adj" fmla="val 24348"/>
            </a:avLst>
          </a:prstGeom>
          <a:solidFill>
            <a:srgbClr val="42625B">
              <a:alpha val="6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0FFC9E91-01F7-4441-A732-ADF6F3C306AE}"/>
              </a:ext>
            </a:extLst>
          </p:cNvPr>
          <p:cNvSpPr/>
          <p:nvPr/>
        </p:nvSpPr>
        <p:spPr bwMode="auto">
          <a:xfrm rot="16200000">
            <a:off x="3472932" y="3588977"/>
            <a:ext cx="864095" cy="1483153"/>
          </a:xfrm>
          <a:prstGeom prst="cube">
            <a:avLst>
              <a:gd name="adj" fmla="val 24348"/>
            </a:avLst>
          </a:prstGeom>
          <a:solidFill>
            <a:srgbClr val="42625B">
              <a:alpha val="6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A01E70F0-F78B-2B4D-B7D4-20D4765D4E73}"/>
              </a:ext>
            </a:extLst>
          </p:cNvPr>
          <p:cNvSpPr/>
          <p:nvPr/>
        </p:nvSpPr>
        <p:spPr bwMode="auto">
          <a:xfrm rot="16200000">
            <a:off x="4542529" y="4168908"/>
            <a:ext cx="864095" cy="1483153"/>
          </a:xfrm>
          <a:prstGeom prst="cube">
            <a:avLst>
              <a:gd name="adj" fmla="val 24348"/>
            </a:avLst>
          </a:prstGeom>
          <a:solidFill>
            <a:srgbClr val="42625B">
              <a:alpha val="6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364033-95D5-B14D-9A09-A6055AB0E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93" y="4823152"/>
            <a:ext cx="113103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12C13E-3887-CB48-9BB9-0CCBC2FAB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103" y="4842847"/>
            <a:ext cx="113103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CCA715-88F9-1648-8B3F-52725B97D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004" y="4887644"/>
            <a:ext cx="113103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D215CF-6199-DC4B-8488-56A9BE693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222" y="4932441"/>
            <a:ext cx="113103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0F226B-3D5C-AD4C-8620-7A12EEB79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93" y="4975552"/>
            <a:ext cx="113103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372760-345C-0C45-AC86-C8046700E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03" y="4995247"/>
            <a:ext cx="113103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9DA007-03FC-8C44-B0DF-A98568BEE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04" y="5040044"/>
            <a:ext cx="113103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3E1D864-7F54-6E4B-BA74-FDAA9C2BD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22" y="5084841"/>
            <a:ext cx="113103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CCF99EF-B8BA-3642-BB2A-BB696F4D8B02}"/>
              </a:ext>
            </a:extLst>
          </p:cNvPr>
          <p:cNvCxnSpPr>
            <a:cxnSpLocks/>
          </p:cNvCxnSpPr>
          <p:nvPr/>
        </p:nvCxnSpPr>
        <p:spPr bwMode="auto">
          <a:xfrm>
            <a:off x="2915816" y="5045218"/>
            <a:ext cx="652937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F269C0D-5D11-4B41-AA50-AF59B7E5B2AE}"/>
              </a:ext>
            </a:extLst>
          </p:cNvPr>
          <p:cNvCxnSpPr>
            <a:cxnSpLocks/>
          </p:cNvCxnSpPr>
          <p:nvPr/>
        </p:nvCxnSpPr>
        <p:spPr bwMode="auto">
          <a:xfrm>
            <a:off x="6372200" y="5066746"/>
            <a:ext cx="652937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7CF6AF0-166F-B44D-AD24-B65F32C16656}"/>
              </a:ext>
            </a:extLst>
          </p:cNvPr>
          <p:cNvSpPr txBox="1"/>
          <p:nvPr/>
        </p:nvSpPr>
        <p:spPr>
          <a:xfrm>
            <a:off x="3097626" y="5261059"/>
            <a:ext cx="1058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Video </a:t>
            </a:r>
            <a:r>
              <a:rPr lang="de-DE" dirty="0" err="1"/>
              <a:t>Chunk</a:t>
            </a:r>
            <a:endParaRPr lang="de-DE" dirty="0"/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C74410BB-6FF0-F545-B5A5-2E11F18FEF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</p:spTree>
    <p:extLst>
      <p:ext uri="{BB962C8B-B14F-4D97-AF65-F5344CB8AC3E}">
        <p14:creationId xmlns:p14="http://schemas.microsoft.com/office/powerpoint/2010/main" val="2354654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15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-US" altLang="de-DE" dirty="0"/>
              <a:t>Video quality assessment using CNN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7" y="2348880"/>
            <a:ext cx="7632849" cy="3816424"/>
          </a:xfrm>
        </p:spPr>
        <p:txBody>
          <a:bodyPr/>
          <a:lstStyle/>
          <a:p>
            <a:pPr lvl="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Using the motion flow together with image data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Motion flow would be affected significantly by distortion and make the information not so useful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Using image level information 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There exist no quality rating on the frame level for CGI content (specially for gaming content)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There might be a difference between the perceived quality on the image level and video level</a:t>
            </a:r>
          </a:p>
          <a:p>
            <a:pPr lvl="2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0247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16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-US" altLang="de-DE" dirty="0"/>
              <a:t>On the frames level quality assessment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7" y="2348880"/>
            <a:ext cx="7632849" cy="3816424"/>
          </a:xfrm>
        </p:spPr>
        <p:txBody>
          <a:bodyPr/>
          <a:lstStyle/>
          <a:p>
            <a:pPr lvl="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No Dataset available for CGI content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We used VMAF as quality indicator of each frame (similar to </a:t>
            </a:r>
            <a:r>
              <a:rPr lang="de-DE" sz="2000" dirty="0" err="1"/>
              <a:t>DeViQ</a:t>
            </a:r>
            <a:r>
              <a:rPr lang="de-DE" sz="2000" dirty="0"/>
              <a:t> [7]</a:t>
            </a:r>
            <a:r>
              <a:rPr lang="en-US" sz="2000" dirty="0"/>
              <a:t>)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The idea is not to predict the VMAF but to pretrain the network on a reliable metric and retrain some layers based on the subjective results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How to use the result for the video level?</a:t>
            </a:r>
          </a:p>
          <a:p>
            <a:pPr lvl="2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Temporal pooling, e.g., average, maximum  </a:t>
            </a:r>
          </a:p>
          <a:p>
            <a:pPr lvl="2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More sophisticated approach, LSTM</a:t>
            </a:r>
          </a:p>
          <a:p>
            <a:pPr lvl="2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1854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17</a:t>
            </a:fld>
            <a:endParaRPr lang="de-DE" alt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212C2F-2DB3-0D4F-A5EB-7DC286732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-GB" dirty="0"/>
              <a:t>Transfer Learning</a:t>
            </a:r>
            <a:endParaRPr lang="de-D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3C74B36-4EF9-C044-A381-B6FA623DA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F26623-5BB2-DC41-962A-4D8FEB1183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26" r="78473" b="35736"/>
          <a:stretch/>
        </p:blipFill>
        <p:spPr>
          <a:xfrm rot="10800000">
            <a:off x="6300192" y="3068961"/>
            <a:ext cx="2753488" cy="15121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4BE21C-2767-3943-B85B-443A2EA729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8" t="40706" r="2252" b="35156"/>
          <a:stretch/>
        </p:blipFill>
        <p:spPr>
          <a:xfrm rot="10800000">
            <a:off x="-900609" y="3068961"/>
            <a:ext cx="6552728" cy="1512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F28AF6-6C69-B840-B758-333151D58C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0" t="40706" r="2252" b="35156"/>
          <a:stretch/>
        </p:blipFill>
        <p:spPr>
          <a:xfrm rot="10800000">
            <a:off x="0" y="3068961"/>
            <a:ext cx="432048" cy="151216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E711A18-9742-D74D-81BD-2D246B26773F}"/>
              </a:ext>
            </a:extLst>
          </p:cNvPr>
          <p:cNvSpPr/>
          <p:nvPr/>
        </p:nvSpPr>
        <p:spPr bwMode="auto">
          <a:xfrm>
            <a:off x="5683878" y="3802709"/>
            <a:ext cx="144016" cy="1440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1F652A2-E1A9-D440-ABD9-E56026F11DC7}"/>
              </a:ext>
            </a:extLst>
          </p:cNvPr>
          <p:cNvSpPr/>
          <p:nvPr/>
        </p:nvSpPr>
        <p:spPr bwMode="auto">
          <a:xfrm>
            <a:off x="5871039" y="3802709"/>
            <a:ext cx="144016" cy="1440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3C2C16-42DB-3A49-95B6-C1C1CE98128F}"/>
              </a:ext>
            </a:extLst>
          </p:cNvPr>
          <p:cNvSpPr/>
          <p:nvPr/>
        </p:nvSpPr>
        <p:spPr bwMode="auto">
          <a:xfrm>
            <a:off x="6058200" y="3804166"/>
            <a:ext cx="144016" cy="1440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EDC4F2-A737-DD49-9B1F-58F4D17DF5D5}"/>
              </a:ext>
            </a:extLst>
          </p:cNvPr>
          <p:cNvSpPr/>
          <p:nvPr/>
        </p:nvSpPr>
        <p:spPr>
          <a:xfrm rot="16200000">
            <a:off x="8515034" y="3661012"/>
            <a:ext cx="5998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>
                <a:latin typeface="Sakkal Majalla" panose="020F0502020204030204" pitchFamily="34" charset="0"/>
                <a:cs typeface="Sakkal Majalla" panose="020F0502020204030204" pitchFamily="34" charset="0"/>
              </a:rPr>
              <a:t>softmax</a:t>
            </a:r>
            <a:endParaRPr lang="de-DE" sz="1100" b="1" dirty="0">
              <a:latin typeface="Sakkal Majalla" panose="020F0502020204030204" pitchFamily="34" charset="0"/>
              <a:cs typeface="Sakkal Majalla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1FB0BB-A94F-C14E-8CA5-83CA81E3A493}"/>
              </a:ext>
            </a:extLst>
          </p:cNvPr>
          <p:cNvSpPr/>
          <p:nvPr/>
        </p:nvSpPr>
        <p:spPr bwMode="auto">
          <a:xfrm>
            <a:off x="0" y="3068961"/>
            <a:ext cx="8316416" cy="1512168"/>
          </a:xfrm>
          <a:prstGeom prst="rect">
            <a:avLst/>
          </a:prstGeom>
          <a:solidFill>
            <a:srgbClr val="BD85B7">
              <a:alpha val="38824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A7903C-094E-5B45-97FB-1D0652917AAA}"/>
              </a:ext>
            </a:extLst>
          </p:cNvPr>
          <p:cNvSpPr/>
          <p:nvPr/>
        </p:nvSpPr>
        <p:spPr>
          <a:xfrm>
            <a:off x="2540897" y="4643844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err="1"/>
              <a:t>Freeze</a:t>
            </a:r>
            <a:r>
              <a:rPr lang="de-DE" sz="1800" dirty="0"/>
              <a:t> </a:t>
            </a:r>
            <a:r>
              <a:rPr lang="de-DE" sz="1800" dirty="0" err="1"/>
              <a:t>layers</a:t>
            </a:r>
            <a:endParaRPr lang="de-DE" sz="1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E542DC-193F-334F-99FD-5C363C0AAA70}"/>
              </a:ext>
            </a:extLst>
          </p:cNvPr>
          <p:cNvSpPr/>
          <p:nvPr/>
        </p:nvSpPr>
        <p:spPr bwMode="auto">
          <a:xfrm>
            <a:off x="545" y="3068961"/>
            <a:ext cx="7704856" cy="1512168"/>
          </a:xfrm>
          <a:prstGeom prst="rect">
            <a:avLst/>
          </a:prstGeom>
          <a:solidFill>
            <a:srgbClr val="BD85B7">
              <a:alpha val="38824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A6D0EF-8C66-0049-892A-EBD684550D82}"/>
              </a:ext>
            </a:extLst>
          </p:cNvPr>
          <p:cNvSpPr/>
          <p:nvPr/>
        </p:nvSpPr>
        <p:spPr bwMode="auto">
          <a:xfrm>
            <a:off x="0" y="3068961"/>
            <a:ext cx="6300192" cy="1512168"/>
          </a:xfrm>
          <a:prstGeom prst="rect">
            <a:avLst/>
          </a:prstGeom>
          <a:solidFill>
            <a:srgbClr val="BD85B7">
              <a:alpha val="38824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FF49DC-53FC-D94B-B61D-2E0561886EB4}"/>
              </a:ext>
            </a:extLst>
          </p:cNvPr>
          <p:cNvSpPr/>
          <p:nvPr/>
        </p:nvSpPr>
        <p:spPr>
          <a:xfrm>
            <a:off x="2599485" y="4643844"/>
            <a:ext cx="3602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/>
              <a:t>Train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whole</a:t>
            </a:r>
            <a:r>
              <a:rPr lang="de-DE" sz="1800" dirty="0"/>
              <a:t> </a:t>
            </a:r>
            <a:r>
              <a:rPr lang="de-DE" sz="1800" dirty="0" err="1"/>
              <a:t>network</a:t>
            </a:r>
            <a:endParaRPr lang="de-DE" sz="1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99FE6D-D89C-5840-BB2D-3EC7FD368CEC}"/>
              </a:ext>
            </a:extLst>
          </p:cNvPr>
          <p:cNvSpPr/>
          <p:nvPr/>
        </p:nvSpPr>
        <p:spPr>
          <a:xfrm>
            <a:off x="-396454" y="5960978"/>
            <a:ext cx="66246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dirty="0">
                <a:solidFill>
                  <a:srgbClr val="222222"/>
                </a:solidFill>
                <a:latin typeface="Arial" panose="020B0604020202020204" pitchFamily="34" charset="0"/>
              </a:rPr>
              <a:t>Figure from [3]. </a:t>
            </a:r>
            <a:r>
              <a:rPr lang="en-US" altLang="en-US" dirty="0" err="1"/>
              <a:t>Kaiming</a:t>
            </a:r>
            <a:r>
              <a:rPr lang="en" dirty="0">
                <a:solidFill>
                  <a:srgbClr val="222222"/>
                </a:solidFill>
                <a:latin typeface="Arial" panose="020B0604020202020204" pitchFamily="34" charset="0"/>
              </a:rPr>
              <a:t>, et al. </a:t>
            </a:r>
            <a:r>
              <a:rPr lang="en-US" altLang="en-US" dirty="0"/>
              <a:t>Deep residual learning for image recognition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468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 animBg="1"/>
      <p:bldP spid="21" grpId="1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18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-US" altLang="de-DE" dirty="0"/>
              <a:t>Comparing Existing Architect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7" y="2348880"/>
            <a:ext cx="7632849" cy="3816424"/>
          </a:xfrm>
        </p:spPr>
        <p:txBody>
          <a:bodyPr/>
          <a:lstStyle/>
          <a:p>
            <a:pPr lvl="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We train the last layer of three CNN Architect on a small dataset, 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err="1"/>
              <a:t>ResNet</a:t>
            </a:r>
            <a:r>
              <a:rPr lang="en-US" sz="2000" dirty="0"/>
              <a:t>, </a:t>
            </a:r>
            <a:r>
              <a:rPr lang="en-US" sz="2000" dirty="0" err="1"/>
              <a:t>DenseNet</a:t>
            </a:r>
            <a:r>
              <a:rPr lang="en-US" sz="2000" dirty="0"/>
              <a:t>, </a:t>
            </a:r>
            <a:r>
              <a:rPr lang="en-US" sz="2000" dirty="0" err="1"/>
              <a:t>Xception</a:t>
            </a:r>
            <a:r>
              <a:rPr lang="en-US" sz="20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D2CC5B-3EF5-B449-9335-35A4A91E3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74" y="3238067"/>
            <a:ext cx="738524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09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83DFCF-4B42-4644-86C5-473260E17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4" y="2815509"/>
            <a:ext cx="3150000" cy="36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1CF59-20C2-E943-BEB5-E37A41D77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66" y="2815509"/>
            <a:ext cx="3150000" cy="3600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19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-US" altLang="de-DE" dirty="0"/>
              <a:t>Comparing Existing Architect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7" y="2348880"/>
            <a:ext cx="7632849" cy="3816424"/>
          </a:xfrm>
        </p:spPr>
        <p:txBody>
          <a:bodyPr/>
          <a:lstStyle/>
          <a:p>
            <a:pPr lvl="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We train the last layer of three CNN Architect on a small dataset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AEA07A-F1AF-A941-8ADF-3F3AFFFB0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01" y="2780529"/>
            <a:ext cx="3150000" cy="360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71F2BB-84AB-0A43-9097-35CE567462DC}"/>
              </a:ext>
            </a:extLst>
          </p:cNvPr>
          <p:cNvSpPr/>
          <p:nvPr/>
        </p:nvSpPr>
        <p:spPr>
          <a:xfrm>
            <a:off x="1281476" y="2935976"/>
            <a:ext cx="69602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err="1"/>
              <a:t>ResNet</a:t>
            </a:r>
            <a:endParaRPr lang="de-D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BCC80E-C80A-B848-900F-1E7B4AD6EF4C}"/>
              </a:ext>
            </a:extLst>
          </p:cNvPr>
          <p:cNvSpPr/>
          <p:nvPr/>
        </p:nvSpPr>
        <p:spPr>
          <a:xfrm>
            <a:off x="4014290" y="2939028"/>
            <a:ext cx="86594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err="1"/>
              <a:t>DenseNet</a:t>
            </a:r>
            <a:endParaRPr lang="de-D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31A5EC-5F73-8745-9EF1-56DFD7A94003}"/>
              </a:ext>
            </a:extLst>
          </p:cNvPr>
          <p:cNvSpPr/>
          <p:nvPr/>
        </p:nvSpPr>
        <p:spPr>
          <a:xfrm>
            <a:off x="6977792" y="2935977"/>
            <a:ext cx="78098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Xception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9256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2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" dirty="0"/>
              <a:t>Architecture of a Classic CNN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2206B-70D6-0343-B6BA-2D4E04CE6E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14"/>
          <a:stretch/>
        </p:blipFill>
        <p:spPr>
          <a:xfrm>
            <a:off x="431032" y="2780928"/>
            <a:ext cx="8712968" cy="2286000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C1A1E1D-6508-2240-81F9-75D986DB3E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F11EFF-0994-8448-B3EB-2E769678EE8A}"/>
              </a:ext>
            </a:extLst>
          </p:cNvPr>
          <p:cNvSpPr/>
          <p:nvPr/>
        </p:nvSpPr>
        <p:spPr>
          <a:xfrm>
            <a:off x="215516" y="5959896"/>
            <a:ext cx="66246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Figure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: https://</a:t>
            </a:r>
            <a:r>
              <a:rPr lang="de-DE" dirty="0" err="1"/>
              <a:t>stanford.edu</a:t>
            </a:r>
            <a:r>
              <a:rPr lang="de-DE" dirty="0"/>
              <a:t>/~</a:t>
            </a:r>
            <a:r>
              <a:rPr lang="de-DE" dirty="0" err="1"/>
              <a:t>shervine</a:t>
            </a:r>
            <a:r>
              <a:rPr lang="de-DE" dirty="0"/>
              <a:t>/</a:t>
            </a:r>
            <a:r>
              <a:rPr lang="de-DE" dirty="0" err="1"/>
              <a:t>teaching</a:t>
            </a:r>
            <a:r>
              <a:rPr lang="de-DE" dirty="0"/>
              <a:t>/cs-229/</a:t>
            </a:r>
            <a:r>
              <a:rPr lang="de-DE" dirty="0" err="1"/>
              <a:t>cheatsheet-deep-learning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8427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20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-US" altLang="de-DE" dirty="0"/>
              <a:t>Subset of Frames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5627A-8837-B247-A26F-C903E3A97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80" y="1919395"/>
            <a:ext cx="5081240" cy="3799884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7" y="2348880"/>
            <a:ext cx="3888433" cy="3816424"/>
          </a:xfrm>
        </p:spPr>
        <p:txBody>
          <a:bodyPr/>
          <a:lstStyle/>
          <a:p>
            <a:pPr lvl="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Finding a subset of frames that can be used for training of the last few layers of CNN</a:t>
            </a:r>
          </a:p>
          <a:p>
            <a:pPr lvl="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The result is based on 24 source video sequences encoded under different </a:t>
            </a:r>
            <a:r>
              <a:rPr lang="en-US" sz="2000" dirty="0" err="1"/>
              <a:t>en</a:t>
            </a:r>
            <a:r>
              <a:rPr lang="en-US" sz="2000" dirty="0"/>
              <a:t>-coding parameters (resolution, bit rate) resulting in over 400 (30 seconds) distorted sequences</a:t>
            </a:r>
          </a:p>
        </p:txBody>
      </p:sp>
    </p:spTree>
    <p:extLst>
      <p:ext uri="{BB962C8B-B14F-4D97-AF65-F5344CB8AC3E}">
        <p14:creationId xmlns:p14="http://schemas.microsoft.com/office/powerpoint/2010/main" val="2332580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21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-US" altLang="de-DE" dirty="0"/>
              <a:t>Transfer Learning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C3E84D-169E-5249-A3D0-5930FA895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970" y="2634444"/>
            <a:ext cx="3150000" cy="36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AFC123-D8F3-2543-A526-F34753B504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5"/>
          <a:stretch/>
        </p:blipFill>
        <p:spPr>
          <a:xfrm>
            <a:off x="5849983" y="2647437"/>
            <a:ext cx="3150000" cy="3365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2BEA7E-AE9F-D448-97EE-6D7020EAA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0430"/>
            <a:ext cx="3150000" cy="3600000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7" y="2348880"/>
            <a:ext cx="7632849" cy="3816424"/>
          </a:xfrm>
        </p:spPr>
        <p:txBody>
          <a:bodyPr/>
          <a:lstStyle/>
          <a:p>
            <a:pPr lvl="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Finding a fair number of layers/block that we can use to train </a:t>
            </a:r>
            <a:r>
              <a:rPr lang="en-US" sz="1600" dirty="0" err="1"/>
              <a:t>Xception</a:t>
            </a:r>
            <a:r>
              <a:rPr lang="en-US" sz="1600" dirty="0"/>
              <a:t> </a:t>
            </a:r>
            <a:r>
              <a:rPr lang="en-US" sz="1600"/>
              <a:t>with 5k </a:t>
            </a:r>
            <a:r>
              <a:rPr lang="en-US" sz="1600" dirty="0"/>
              <a:t>frames</a:t>
            </a:r>
          </a:p>
          <a:p>
            <a:pPr lvl="2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0285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3567" y="2348880"/>
            <a:ext cx="763284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4225" indent="-2444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2pPr>
            <a:lvl3pPr marL="1192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kern="0" dirty="0"/>
              <a:t>The plan is to make no-reference quality metric using CNN for gaming content 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kern="0" dirty="0"/>
              <a:t>The main aim is not only to predict quality but also measure the the type of distortion  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kern="0" dirty="0"/>
              <a:t>Gaming content has special characteristic (e.g. similarity of SI and TI within the game) which make it suitable content for machine learning methods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kern="0" dirty="0"/>
              <a:t>Investigate the reduction of computation cost 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kern="0" dirty="0"/>
              <a:t>lighter CNN, e.g., </a:t>
            </a:r>
            <a:r>
              <a:rPr lang="en-US" sz="2000" kern="0" dirty="0" err="1"/>
              <a:t>MobileNet</a:t>
            </a:r>
            <a:endParaRPr lang="en-US" sz="2000" kern="0" dirty="0"/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kern="0" dirty="0"/>
              <a:t>design of </a:t>
            </a:r>
            <a:r>
              <a:rPr lang="en-US" sz="2000" kern="0"/>
              <a:t>new CNN</a:t>
            </a:r>
            <a:endParaRPr lang="en-US" sz="2000" kern="0" dirty="0"/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2000" kern="0" dirty="0"/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2000" kern="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9750" y="1740115"/>
            <a:ext cx="8061325" cy="35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de-DE" kern="0" dirty="0"/>
              <a:t>Summary 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CD61070-A2F9-1E4E-AC58-7B040155A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</p:spTree>
    <p:extLst>
      <p:ext uri="{BB962C8B-B14F-4D97-AF65-F5344CB8AC3E}">
        <p14:creationId xmlns:p14="http://schemas.microsoft.com/office/powerpoint/2010/main" val="1239626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ele-GroteskHal" pitchFamily="2" charset="0"/>
                <a:cs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ele-GroteskHal" pitchFamily="2" charset="0"/>
                <a:cs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ele-GroteskHal" pitchFamily="2" charset="0"/>
                <a:cs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ele-GroteskHal" pitchFamily="2" charset="0"/>
                <a:cs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ele-GroteskHal" pitchFamily="2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ele-GroteskHal" pitchFamily="2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ele-GroteskHal" pitchFamily="2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ele-GroteskHal" pitchFamily="2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ele-GroteskHal" pitchFamily="2" charset="0"/>
                <a:cs typeface="Times New Roman" panose="02020603050405020304" pitchFamily="18" charset="0"/>
              </a:defRPr>
            </a:lvl9pPr>
          </a:lstStyle>
          <a:p>
            <a:fld id="{C3610868-F629-47E4-88F0-43BA9E9FD7F9}" type="slidenum">
              <a:rPr lang="de-DE" altLang="de-DE" sz="900" smtClean="0">
                <a:solidFill>
                  <a:srgbClr val="000000"/>
                </a:solidFill>
              </a:rPr>
              <a:pPr/>
              <a:t>23</a:t>
            </a:fld>
            <a:r>
              <a:rPr lang="de-DE" altLang="de-DE" sz="9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78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2060848"/>
            <a:ext cx="7668344" cy="43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9750" y="1740115"/>
            <a:ext cx="8061325" cy="35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de-DE" kern="0" dirty="0"/>
              <a:t>Sample Snapshot of Recorded Sequences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EDF14-CD72-D84E-ACA1-9C51C3EBD702}"/>
              </a:ext>
            </a:extLst>
          </p:cNvPr>
          <p:cNvSpPr/>
          <p:nvPr/>
        </p:nvSpPr>
        <p:spPr>
          <a:xfrm>
            <a:off x="2089606" y="6398729"/>
            <a:ext cx="49616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100" i="1" dirty="0">
                <a:solidFill>
                  <a:schemeClr val="tx2"/>
                </a:solidFill>
              </a:rPr>
              <a:t>On </a:t>
            </a:r>
            <a:r>
              <a:rPr lang="de-DE" altLang="de-DE" sz="1100" i="1" dirty="0" err="1">
                <a:solidFill>
                  <a:schemeClr val="tx2"/>
                </a:solidFill>
              </a:rPr>
              <a:t>the</a:t>
            </a:r>
            <a:r>
              <a:rPr lang="de-DE" altLang="de-DE" sz="1100" i="1" dirty="0">
                <a:solidFill>
                  <a:schemeClr val="tx2"/>
                </a:solidFill>
              </a:rPr>
              <a:t> </a:t>
            </a:r>
            <a:r>
              <a:rPr lang="de-DE" altLang="de-DE" sz="1100" i="1" dirty="0" err="1">
                <a:solidFill>
                  <a:schemeClr val="tx2"/>
                </a:solidFill>
              </a:rPr>
              <a:t>use</a:t>
            </a:r>
            <a:r>
              <a:rPr lang="de-DE" altLang="de-DE" sz="1100" i="1" dirty="0">
                <a:solidFill>
                  <a:schemeClr val="tx2"/>
                </a:solidFill>
              </a:rPr>
              <a:t> </a:t>
            </a:r>
            <a:r>
              <a:rPr lang="de-DE" altLang="de-DE" sz="1100" i="1" dirty="0" err="1">
                <a:solidFill>
                  <a:schemeClr val="tx2"/>
                </a:solidFill>
              </a:rPr>
              <a:t>of</a:t>
            </a:r>
            <a:r>
              <a:rPr lang="de-DE" altLang="de-DE" sz="1100" i="1" dirty="0">
                <a:solidFill>
                  <a:schemeClr val="tx2"/>
                </a:solidFill>
              </a:rPr>
              <a:t> CNN </a:t>
            </a:r>
            <a:r>
              <a:rPr lang="de-DE" altLang="de-DE" sz="1100" i="1" dirty="0" err="1">
                <a:solidFill>
                  <a:schemeClr val="tx2"/>
                </a:solidFill>
              </a:rPr>
              <a:t>for</a:t>
            </a:r>
            <a:r>
              <a:rPr lang="de-DE" altLang="de-DE" sz="1100" i="1" dirty="0">
                <a:solidFill>
                  <a:schemeClr val="tx2"/>
                </a:solidFill>
              </a:rPr>
              <a:t> </a:t>
            </a:r>
            <a:r>
              <a:rPr lang="de-DE" altLang="de-DE" sz="1100" i="1" dirty="0" err="1">
                <a:solidFill>
                  <a:schemeClr val="tx2"/>
                </a:solidFill>
              </a:rPr>
              <a:t>quality</a:t>
            </a:r>
            <a:r>
              <a:rPr lang="de-DE" altLang="de-DE" sz="1100" i="1" dirty="0">
                <a:solidFill>
                  <a:schemeClr val="tx2"/>
                </a:solidFill>
              </a:rPr>
              <a:t> </a:t>
            </a:r>
            <a:r>
              <a:rPr lang="de-DE" altLang="de-DE" sz="1100" i="1" dirty="0" err="1">
                <a:solidFill>
                  <a:schemeClr val="tx2"/>
                </a:solidFill>
              </a:rPr>
              <a:t>assessment</a:t>
            </a:r>
            <a:r>
              <a:rPr lang="de-DE" altLang="de-DE" sz="1100" i="1" dirty="0">
                <a:solidFill>
                  <a:schemeClr val="tx2"/>
                </a:solidFill>
              </a:rPr>
              <a:t> </a:t>
            </a:r>
            <a:r>
              <a:rPr lang="de-DE" altLang="de-DE" sz="1100" i="1" dirty="0" err="1">
                <a:solidFill>
                  <a:schemeClr val="tx2"/>
                </a:solidFill>
              </a:rPr>
              <a:t>of</a:t>
            </a:r>
            <a:r>
              <a:rPr lang="de-DE" altLang="de-DE" sz="1100" i="1" dirty="0">
                <a:solidFill>
                  <a:schemeClr val="tx2"/>
                </a:solidFill>
              </a:rPr>
              <a:t> Computer </a:t>
            </a:r>
            <a:r>
              <a:rPr lang="de-DE" altLang="de-DE" sz="1100" i="1" dirty="0" err="1">
                <a:solidFill>
                  <a:schemeClr val="tx2"/>
                </a:solidFill>
              </a:rPr>
              <a:t>Generated</a:t>
            </a:r>
            <a:r>
              <a:rPr lang="de-DE" altLang="de-DE" sz="1100" i="1" dirty="0">
                <a:solidFill>
                  <a:schemeClr val="tx2"/>
                </a:solidFill>
              </a:rPr>
              <a:t> </a:t>
            </a:r>
            <a:r>
              <a:rPr lang="de-DE" altLang="de-DE" sz="1100" i="1" dirty="0" err="1">
                <a:solidFill>
                  <a:schemeClr val="tx2"/>
                </a:solidFill>
              </a:rPr>
              <a:t>Imagery</a:t>
            </a:r>
            <a:r>
              <a:rPr lang="de-DE" altLang="de-DE" sz="1100" i="1" dirty="0">
                <a:solidFill>
                  <a:schemeClr val="tx2"/>
                </a:solidFill>
              </a:rPr>
              <a:t>, </a:t>
            </a:r>
          </a:p>
          <a:p>
            <a:r>
              <a:rPr lang="de-DE" altLang="de-DE" sz="1100" i="1" dirty="0">
                <a:solidFill>
                  <a:schemeClr val="tx2"/>
                </a:solidFill>
              </a:rPr>
              <a:t>VQEG </a:t>
            </a:r>
            <a:r>
              <a:rPr lang="de-DE" altLang="de-DE" sz="1100" i="1" dirty="0" err="1">
                <a:solidFill>
                  <a:schemeClr val="tx2"/>
                </a:solidFill>
              </a:rPr>
              <a:t>meeting</a:t>
            </a:r>
            <a:r>
              <a:rPr lang="de-DE" altLang="de-DE" sz="1100" i="1" dirty="0">
                <a:solidFill>
                  <a:schemeClr val="tx2"/>
                </a:solidFill>
              </a:rPr>
              <a:t>, Deutsche Telekom AG, Berlin, 2019</a:t>
            </a:r>
            <a:endParaRPr lang="de-DE" sz="11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2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23B8-68A7-4CD9-9E0E-DAB8DA474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693" y="1327866"/>
            <a:ext cx="7056582" cy="1143000"/>
          </a:xfrm>
        </p:spPr>
        <p:txBody>
          <a:bodyPr/>
          <a:lstStyle/>
          <a:p>
            <a:r>
              <a:rPr lang="en-GB" sz="2800" dirty="0"/>
              <a:t>Summary of video encoding parameters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65F30C-F1F8-49B6-A21F-A29DF74D8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6109" y="2470866"/>
            <a:ext cx="7262021" cy="31356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F62E64-3B1A-A946-A90F-B36547401D38}"/>
              </a:ext>
            </a:extLst>
          </p:cNvPr>
          <p:cNvSpPr/>
          <p:nvPr/>
        </p:nvSpPr>
        <p:spPr>
          <a:xfrm>
            <a:off x="2089606" y="6398729"/>
            <a:ext cx="49616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100" i="1" dirty="0">
                <a:solidFill>
                  <a:schemeClr val="tx2"/>
                </a:solidFill>
              </a:rPr>
              <a:t>On </a:t>
            </a:r>
            <a:r>
              <a:rPr lang="de-DE" altLang="de-DE" sz="1100" i="1" dirty="0" err="1">
                <a:solidFill>
                  <a:schemeClr val="tx2"/>
                </a:solidFill>
              </a:rPr>
              <a:t>the</a:t>
            </a:r>
            <a:r>
              <a:rPr lang="de-DE" altLang="de-DE" sz="1100" i="1" dirty="0">
                <a:solidFill>
                  <a:schemeClr val="tx2"/>
                </a:solidFill>
              </a:rPr>
              <a:t> </a:t>
            </a:r>
            <a:r>
              <a:rPr lang="de-DE" altLang="de-DE" sz="1100" i="1" dirty="0" err="1">
                <a:solidFill>
                  <a:schemeClr val="tx2"/>
                </a:solidFill>
              </a:rPr>
              <a:t>use</a:t>
            </a:r>
            <a:r>
              <a:rPr lang="de-DE" altLang="de-DE" sz="1100" i="1" dirty="0">
                <a:solidFill>
                  <a:schemeClr val="tx2"/>
                </a:solidFill>
              </a:rPr>
              <a:t> </a:t>
            </a:r>
            <a:r>
              <a:rPr lang="de-DE" altLang="de-DE" sz="1100" i="1" dirty="0" err="1">
                <a:solidFill>
                  <a:schemeClr val="tx2"/>
                </a:solidFill>
              </a:rPr>
              <a:t>of</a:t>
            </a:r>
            <a:r>
              <a:rPr lang="de-DE" altLang="de-DE" sz="1100" i="1" dirty="0">
                <a:solidFill>
                  <a:schemeClr val="tx2"/>
                </a:solidFill>
              </a:rPr>
              <a:t> CNN </a:t>
            </a:r>
            <a:r>
              <a:rPr lang="de-DE" altLang="de-DE" sz="1100" i="1" dirty="0" err="1">
                <a:solidFill>
                  <a:schemeClr val="tx2"/>
                </a:solidFill>
              </a:rPr>
              <a:t>for</a:t>
            </a:r>
            <a:r>
              <a:rPr lang="de-DE" altLang="de-DE" sz="1100" i="1" dirty="0">
                <a:solidFill>
                  <a:schemeClr val="tx2"/>
                </a:solidFill>
              </a:rPr>
              <a:t> </a:t>
            </a:r>
            <a:r>
              <a:rPr lang="de-DE" altLang="de-DE" sz="1100" i="1" dirty="0" err="1">
                <a:solidFill>
                  <a:schemeClr val="tx2"/>
                </a:solidFill>
              </a:rPr>
              <a:t>quality</a:t>
            </a:r>
            <a:r>
              <a:rPr lang="de-DE" altLang="de-DE" sz="1100" i="1" dirty="0">
                <a:solidFill>
                  <a:schemeClr val="tx2"/>
                </a:solidFill>
              </a:rPr>
              <a:t> </a:t>
            </a:r>
            <a:r>
              <a:rPr lang="de-DE" altLang="de-DE" sz="1100" i="1" dirty="0" err="1">
                <a:solidFill>
                  <a:schemeClr val="tx2"/>
                </a:solidFill>
              </a:rPr>
              <a:t>assessment</a:t>
            </a:r>
            <a:r>
              <a:rPr lang="de-DE" altLang="de-DE" sz="1100" i="1" dirty="0">
                <a:solidFill>
                  <a:schemeClr val="tx2"/>
                </a:solidFill>
              </a:rPr>
              <a:t> </a:t>
            </a:r>
            <a:r>
              <a:rPr lang="de-DE" altLang="de-DE" sz="1100" i="1" dirty="0" err="1">
                <a:solidFill>
                  <a:schemeClr val="tx2"/>
                </a:solidFill>
              </a:rPr>
              <a:t>of</a:t>
            </a:r>
            <a:r>
              <a:rPr lang="de-DE" altLang="de-DE" sz="1100" i="1" dirty="0">
                <a:solidFill>
                  <a:schemeClr val="tx2"/>
                </a:solidFill>
              </a:rPr>
              <a:t> Computer </a:t>
            </a:r>
            <a:r>
              <a:rPr lang="de-DE" altLang="de-DE" sz="1100" i="1" dirty="0" err="1">
                <a:solidFill>
                  <a:schemeClr val="tx2"/>
                </a:solidFill>
              </a:rPr>
              <a:t>Generated</a:t>
            </a:r>
            <a:r>
              <a:rPr lang="de-DE" altLang="de-DE" sz="1100" i="1" dirty="0">
                <a:solidFill>
                  <a:schemeClr val="tx2"/>
                </a:solidFill>
              </a:rPr>
              <a:t> </a:t>
            </a:r>
            <a:r>
              <a:rPr lang="de-DE" altLang="de-DE" sz="1100" i="1" dirty="0" err="1">
                <a:solidFill>
                  <a:schemeClr val="tx2"/>
                </a:solidFill>
              </a:rPr>
              <a:t>Imagery</a:t>
            </a:r>
            <a:r>
              <a:rPr lang="de-DE" altLang="de-DE" sz="1100" i="1" dirty="0">
                <a:solidFill>
                  <a:schemeClr val="tx2"/>
                </a:solidFill>
              </a:rPr>
              <a:t>, </a:t>
            </a:r>
          </a:p>
          <a:p>
            <a:r>
              <a:rPr lang="de-DE" altLang="de-DE" sz="1100" i="1" dirty="0">
                <a:solidFill>
                  <a:schemeClr val="tx2"/>
                </a:solidFill>
              </a:rPr>
              <a:t>VQEG </a:t>
            </a:r>
            <a:r>
              <a:rPr lang="de-DE" altLang="de-DE" sz="1100" i="1" dirty="0" err="1">
                <a:solidFill>
                  <a:schemeClr val="tx2"/>
                </a:solidFill>
              </a:rPr>
              <a:t>meeting</a:t>
            </a:r>
            <a:r>
              <a:rPr lang="de-DE" altLang="de-DE" sz="1100" i="1" dirty="0">
                <a:solidFill>
                  <a:schemeClr val="tx2"/>
                </a:solidFill>
              </a:rPr>
              <a:t>, Deutsche Telekom AG, Berlin, 2019</a:t>
            </a:r>
            <a:endParaRPr lang="de-DE" sz="11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51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3567" y="2348880"/>
            <a:ext cx="763284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4225" indent="-2444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2pPr>
            <a:lvl3pPr marL="1192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600" dirty="0"/>
              <a:t>[1]. </a:t>
            </a:r>
            <a:r>
              <a:rPr lang="en-US" altLang="en-US" sz="1600" dirty="0" err="1"/>
              <a:t>Krizhevsky</a:t>
            </a:r>
            <a:r>
              <a:rPr lang="en-US" altLang="en-US" sz="1600" dirty="0"/>
              <a:t>, Alex, Ilya </a:t>
            </a:r>
            <a:r>
              <a:rPr lang="en-US" altLang="en-US" sz="1600" dirty="0" err="1"/>
              <a:t>Sutskever</a:t>
            </a:r>
            <a:r>
              <a:rPr lang="en-US" altLang="en-US" sz="1600" dirty="0"/>
              <a:t>, and Geoffrey E. Hinton. "</a:t>
            </a:r>
            <a:r>
              <a:rPr lang="en-US" altLang="en-US" sz="1600" dirty="0" err="1"/>
              <a:t>Imagenet</a:t>
            </a:r>
            <a:r>
              <a:rPr lang="en-US" altLang="en-US" sz="1600" dirty="0"/>
              <a:t> classification with deep convolutional neural networks." In Advances in neural information processing systems, pp. 1097-1105. 2012.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 dirty="0"/>
              <a:t>[2]. </a:t>
            </a:r>
            <a:r>
              <a:rPr lang="en-US" altLang="en-US" sz="1600" dirty="0" err="1"/>
              <a:t>Simonyan</a:t>
            </a:r>
            <a:r>
              <a:rPr lang="en-US" altLang="en-US" sz="1600" dirty="0"/>
              <a:t>, Karen, and Andrew Zisserman. "Very deep convolutional networks for large-scale image recognition." </a:t>
            </a:r>
            <a:r>
              <a:rPr lang="en-US" altLang="en-US" sz="1600" dirty="0" err="1"/>
              <a:t>arXiv</a:t>
            </a:r>
            <a:r>
              <a:rPr lang="en-US" altLang="en-US" sz="1600" dirty="0"/>
              <a:t> preprint arXiv:1409.1556 (2014).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 dirty="0"/>
              <a:t>[3]. He, </a:t>
            </a:r>
            <a:r>
              <a:rPr lang="en-US" altLang="en-US" sz="1600" dirty="0" err="1"/>
              <a:t>Kaiming</a:t>
            </a:r>
            <a:r>
              <a:rPr lang="en-US" altLang="en-US" sz="1600" dirty="0"/>
              <a:t>, </a:t>
            </a:r>
            <a:r>
              <a:rPr lang="en-US" altLang="en-US" sz="1600" dirty="0" err="1"/>
              <a:t>Xiangyu</a:t>
            </a:r>
            <a:r>
              <a:rPr lang="en-US" altLang="en-US" sz="1600" dirty="0"/>
              <a:t> Zhang, </a:t>
            </a:r>
            <a:r>
              <a:rPr lang="en-US" altLang="en-US" sz="1600" dirty="0" err="1"/>
              <a:t>Shaoqing</a:t>
            </a:r>
            <a:r>
              <a:rPr lang="en-US" altLang="en-US" sz="1600" dirty="0"/>
              <a:t> Ren, and Jian Sun. "Deep residual learning for image recognition." In Proceedings of the IEEE conference on computer vision and pattern recognition, pp. 770-778. 2016. 	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 dirty="0"/>
              <a:t>[4]. Huang, Gao, Zhuang Liu, Laurens Van Der </a:t>
            </a:r>
            <a:r>
              <a:rPr lang="en-US" altLang="en-US" sz="1600" dirty="0" err="1"/>
              <a:t>Maaten</a:t>
            </a:r>
            <a:r>
              <a:rPr lang="en-US" altLang="en-US" sz="1600" dirty="0"/>
              <a:t>, and Kilian Q. Weinberger. "Densely connected convolutional networks." In Proceedings of the IEEE conference on computer vision and pattern recognition, pp. 4700-4708. 2017. 	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9750" y="1740115"/>
            <a:ext cx="8061325" cy="35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de-DE" kern="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281343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3567" y="2348880"/>
            <a:ext cx="763284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4225" indent="-2444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2pPr>
            <a:lvl3pPr marL="1192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600" dirty="0"/>
              <a:t>[5]. </a:t>
            </a:r>
            <a:r>
              <a:rPr lang="en-US" altLang="en-US" sz="1600" dirty="0" err="1"/>
              <a:t>Szegedy</a:t>
            </a:r>
            <a:r>
              <a:rPr lang="en-US" altLang="en-US" sz="1600" dirty="0"/>
              <a:t>, Christian, Wei Liu, </a:t>
            </a:r>
            <a:r>
              <a:rPr lang="en-US" altLang="en-US" sz="1600" dirty="0" err="1"/>
              <a:t>Yangqing</a:t>
            </a:r>
            <a:r>
              <a:rPr lang="en-US" altLang="en-US" sz="1600" dirty="0"/>
              <a:t> Jia, Pierre </a:t>
            </a:r>
            <a:r>
              <a:rPr lang="en-US" altLang="en-US" sz="1600" dirty="0" err="1"/>
              <a:t>Sermanet</a:t>
            </a:r>
            <a:r>
              <a:rPr lang="en-US" altLang="en-US" sz="1600" dirty="0"/>
              <a:t>, Scott Reed, Dragomir </a:t>
            </a:r>
            <a:r>
              <a:rPr lang="en-US" altLang="en-US" sz="1600" dirty="0" err="1"/>
              <a:t>Anguelov</a:t>
            </a:r>
            <a:r>
              <a:rPr lang="en-US" altLang="en-US" sz="1600" dirty="0"/>
              <a:t>, </a:t>
            </a:r>
            <a:r>
              <a:rPr lang="en-US" altLang="en-US" sz="1600" dirty="0" err="1"/>
              <a:t>Dumitru</a:t>
            </a:r>
            <a:r>
              <a:rPr lang="en-US" altLang="en-US" sz="1600" dirty="0"/>
              <a:t> Erhan, Vincent </a:t>
            </a:r>
            <a:r>
              <a:rPr lang="en-US" altLang="en-US" sz="1600" dirty="0" err="1"/>
              <a:t>Vanhoucke</a:t>
            </a:r>
            <a:r>
              <a:rPr lang="en-US" altLang="en-US" sz="1600" dirty="0"/>
              <a:t>, and Andrew </a:t>
            </a:r>
            <a:r>
              <a:rPr lang="en-US" altLang="en-US" sz="1600" dirty="0" err="1"/>
              <a:t>Rabinovich</a:t>
            </a:r>
            <a:r>
              <a:rPr lang="en-US" altLang="en-US" sz="1600" dirty="0"/>
              <a:t>. "Going deeper with convolutions." In Proceedings of the IEEE conference on computer vision and pattern recognition, pp. 1-9. 2015.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en-US" sz="1600" dirty="0"/>
              <a:t>[6].</a:t>
            </a:r>
            <a:r>
              <a:rPr lang="en" altLang="en-US" sz="1600" dirty="0" err="1"/>
              <a:t>Chollet</a:t>
            </a:r>
            <a:r>
              <a:rPr lang="en" altLang="en-US" sz="1600" dirty="0"/>
              <a:t>, François. "</a:t>
            </a:r>
            <a:r>
              <a:rPr lang="en" altLang="en-US" sz="1600" dirty="0" err="1"/>
              <a:t>Xception</a:t>
            </a:r>
            <a:r>
              <a:rPr lang="en" altLang="en-US" sz="1600" dirty="0"/>
              <a:t>: Deep learning with </a:t>
            </a:r>
            <a:r>
              <a:rPr lang="en" altLang="en-US" sz="1600" dirty="0" err="1"/>
              <a:t>depthwise</a:t>
            </a:r>
            <a:r>
              <a:rPr lang="en" altLang="en-US" sz="1600" dirty="0"/>
              <a:t> separable convolutions." In Proceedings of the IEEE conference on computer vision and pattern recognition, pp. 1251-1258. 2017.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en-US" sz="1600" dirty="0"/>
              <a:t>[7]. </a:t>
            </a:r>
            <a:r>
              <a:rPr lang="de-DE" altLang="en-US" sz="1600" dirty="0"/>
              <a:t>Göring, Steve, </a:t>
            </a:r>
            <a:r>
              <a:rPr lang="de-DE" altLang="en-US" sz="1600" dirty="0" err="1"/>
              <a:t>Janto</a:t>
            </a:r>
            <a:r>
              <a:rPr lang="de-DE" altLang="en-US" sz="1600" dirty="0"/>
              <a:t> Skowronek, </a:t>
            </a:r>
            <a:r>
              <a:rPr lang="de-DE" altLang="en-US" sz="1600" dirty="0" err="1"/>
              <a:t>and</a:t>
            </a:r>
            <a:r>
              <a:rPr lang="de-DE" altLang="en-US" sz="1600" dirty="0"/>
              <a:t> Alexander </a:t>
            </a:r>
            <a:r>
              <a:rPr lang="de-DE" altLang="en-US" sz="1600" dirty="0" err="1"/>
              <a:t>Raake</a:t>
            </a:r>
            <a:r>
              <a:rPr lang="de-DE" altLang="en-US" sz="1600" dirty="0"/>
              <a:t>. "</a:t>
            </a:r>
            <a:r>
              <a:rPr lang="de-DE" altLang="en-US" sz="1600" dirty="0" err="1"/>
              <a:t>DeViQ</a:t>
            </a:r>
            <a:r>
              <a:rPr lang="de-DE" altLang="en-US" sz="1600" dirty="0"/>
              <a:t>–A </a:t>
            </a:r>
            <a:r>
              <a:rPr lang="de-DE" altLang="en-US" sz="1600" dirty="0" err="1"/>
              <a:t>deep</a:t>
            </a:r>
            <a:r>
              <a:rPr lang="de-DE" altLang="en-US" sz="1600" dirty="0"/>
              <a:t> </a:t>
            </a:r>
            <a:r>
              <a:rPr lang="de-DE" altLang="en-US" sz="1600" dirty="0" err="1"/>
              <a:t>no</a:t>
            </a:r>
            <a:r>
              <a:rPr lang="de-DE" altLang="en-US" sz="1600" dirty="0"/>
              <a:t> </a:t>
            </a:r>
            <a:r>
              <a:rPr lang="de-DE" altLang="en-US" sz="1600" dirty="0" err="1"/>
              <a:t>reference</a:t>
            </a:r>
            <a:r>
              <a:rPr lang="de-DE" altLang="en-US" sz="1600" dirty="0"/>
              <a:t> </a:t>
            </a:r>
            <a:r>
              <a:rPr lang="de-DE" altLang="en-US" sz="1600" dirty="0" err="1"/>
              <a:t>video</a:t>
            </a:r>
            <a:r>
              <a:rPr lang="de-DE" altLang="en-US" sz="1600" dirty="0"/>
              <a:t> </a:t>
            </a:r>
            <a:r>
              <a:rPr lang="de-DE" altLang="en-US" sz="1600" dirty="0" err="1"/>
              <a:t>quality</a:t>
            </a:r>
            <a:r>
              <a:rPr lang="de-DE" altLang="en-US" sz="1600" dirty="0"/>
              <a:t> </a:t>
            </a:r>
            <a:r>
              <a:rPr lang="de-DE" altLang="en-US" sz="1600" dirty="0" err="1"/>
              <a:t>model</a:t>
            </a:r>
            <a:r>
              <a:rPr lang="de-DE" altLang="en-US" sz="1600" dirty="0"/>
              <a:t>." Electronic Imaging 2018, </a:t>
            </a:r>
            <a:r>
              <a:rPr lang="de-DE" altLang="en-US" sz="1600" dirty="0" err="1"/>
              <a:t>no</a:t>
            </a:r>
            <a:r>
              <a:rPr lang="de-DE" altLang="en-US" sz="1600" dirty="0"/>
              <a:t>. 14 (2018): 1-6.</a:t>
            </a:r>
          </a:p>
          <a:p>
            <a:pPr marL="0" indent="0"/>
            <a:r>
              <a:rPr lang="en" altLang="en-US" sz="1600" dirty="0"/>
              <a:t>	 </a:t>
            </a:r>
            <a:endParaRPr lang="en-US" altLang="en-US" sz="1600" dirty="0"/>
          </a:p>
          <a:p>
            <a:pPr marL="0" indent="0"/>
            <a:r>
              <a:rPr lang="en-US" altLang="en-US" sz="1600" dirty="0"/>
              <a:t>	 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16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9750" y="1740115"/>
            <a:ext cx="8061325" cy="35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de-DE" kern="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989132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and temporal features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406D2D-8A19-443D-8C88-6D64878C0F99}" type="datetime1">
              <a:rPr lang="en-US" altLang="de-DE" smtClean="0"/>
              <a:pPr>
                <a:defRPr/>
              </a:pPr>
              <a:t>3/7/19</a:t>
            </a:fld>
            <a:endParaRPr lang="en-US" alt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86" y="2191617"/>
            <a:ext cx="7676578" cy="382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08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-US" dirty="0"/>
              <a:t>Thank you for your Attention!!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982" y="3564632"/>
            <a:ext cx="8061325" cy="1910874"/>
          </a:xfrm>
        </p:spPr>
        <p:txBody>
          <a:bodyPr/>
          <a:lstStyle/>
          <a:p>
            <a:r>
              <a:rPr lang="de-DE" dirty="0"/>
              <a:t>	</a:t>
            </a:r>
          </a:p>
          <a:p>
            <a:r>
              <a:rPr lang="de-DE" altLang="de-DE" dirty="0"/>
              <a:t>	</a:t>
            </a:r>
          </a:p>
          <a:p>
            <a:endParaRPr lang="de-DE" altLang="de-DE" dirty="0"/>
          </a:p>
          <a:p>
            <a:endParaRPr lang="de-DE" altLang="de-DE" dirty="0"/>
          </a:p>
          <a:p>
            <a:r>
              <a:rPr lang="de-DE" altLang="de-DE" b="1" dirty="0"/>
              <a:t>	On </a:t>
            </a:r>
            <a:r>
              <a:rPr lang="de-DE" altLang="de-DE" b="1" dirty="0" err="1"/>
              <a:t>the</a:t>
            </a:r>
            <a:r>
              <a:rPr lang="de-DE" altLang="de-DE" b="1" dirty="0"/>
              <a:t> </a:t>
            </a:r>
            <a:r>
              <a:rPr lang="de-DE" altLang="de-DE" b="1" dirty="0" err="1"/>
              <a:t>use</a:t>
            </a:r>
            <a:r>
              <a:rPr lang="de-DE" altLang="de-DE" b="1" dirty="0"/>
              <a:t> </a:t>
            </a:r>
            <a:r>
              <a:rPr lang="de-DE" altLang="de-DE" b="1" dirty="0" err="1"/>
              <a:t>of</a:t>
            </a:r>
            <a:r>
              <a:rPr lang="de-DE" altLang="de-DE" b="1" dirty="0"/>
              <a:t> CNN </a:t>
            </a:r>
            <a:r>
              <a:rPr lang="de-DE" altLang="de-DE" b="1" dirty="0" err="1"/>
              <a:t>for</a:t>
            </a:r>
            <a:r>
              <a:rPr lang="de-DE" altLang="de-DE" b="1" dirty="0"/>
              <a:t> </a:t>
            </a:r>
            <a:r>
              <a:rPr lang="de-DE" altLang="de-DE" b="1" dirty="0" err="1"/>
              <a:t>quality</a:t>
            </a:r>
            <a:r>
              <a:rPr lang="de-DE" altLang="de-DE" b="1" dirty="0"/>
              <a:t> </a:t>
            </a:r>
            <a:r>
              <a:rPr lang="de-DE" altLang="de-DE" b="1" dirty="0" err="1"/>
              <a:t>assessment</a:t>
            </a:r>
            <a:r>
              <a:rPr lang="de-DE" altLang="de-DE" b="1" dirty="0"/>
              <a:t> </a:t>
            </a:r>
            <a:r>
              <a:rPr lang="de-DE" altLang="de-DE" b="1" dirty="0" err="1"/>
              <a:t>of</a:t>
            </a:r>
            <a:r>
              <a:rPr lang="de-DE" altLang="de-DE" b="1" dirty="0"/>
              <a:t> CGI</a:t>
            </a:r>
          </a:p>
          <a:p>
            <a:r>
              <a:rPr lang="en-US" altLang="de-DE" sz="16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US" altLang="de-DE" dirty="0" err="1">
                <a:solidFill>
                  <a:schemeClr val="accent5">
                    <a:lumMod val="50000"/>
                  </a:schemeClr>
                </a:solidFill>
              </a:rPr>
              <a:t>Saman</a:t>
            </a:r>
            <a:r>
              <a:rPr lang="en-US" alt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de-DE" dirty="0" err="1">
                <a:solidFill>
                  <a:schemeClr val="accent5">
                    <a:lumMod val="50000"/>
                  </a:schemeClr>
                </a:solidFill>
              </a:rPr>
              <a:t>Zadtootaghaj</a:t>
            </a:r>
            <a:r>
              <a:rPr lang="en-US" altLang="de-DE" dirty="0">
                <a:solidFill>
                  <a:srgbClr val="717171"/>
                </a:solidFill>
              </a:rPr>
              <a:t>, Markus </a:t>
            </a:r>
            <a:r>
              <a:rPr lang="en-US" altLang="de-DE" dirty="0" err="1">
                <a:solidFill>
                  <a:srgbClr val="717171"/>
                </a:solidFill>
              </a:rPr>
              <a:t>Utke</a:t>
            </a:r>
            <a:endParaRPr lang="en-US" altLang="de-DE" dirty="0">
              <a:solidFill>
                <a:srgbClr val="717171"/>
              </a:solidFill>
            </a:endParaRPr>
          </a:p>
          <a:p>
            <a:r>
              <a:rPr lang="en-US" altLang="de-DE" dirty="0">
                <a:solidFill>
                  <a:srgbClr val="717171"/>
                </a:solidFill>
              </a:rPr>
              <a:t>	</a:t>
            </a:r>
            <a:r>
              <a:rPr lang="en-US" altLang="de-DE" dirty="0">
                <a:solidFill>
                  <a:srgbClr val="717171"/>
                </a:solidFill>
                <a:hlinkClick r:id="rId2"/>
              </a:rPr>
              <a:t>saman.zadtootaghaj@qu.tu-berlin.de</a:t>
            </a:r>
            <a:r>
              <a:rPr lang="en-US" altLang="de-DE" dirty="0">
                <a:solidFill>
                  <a:srgbClr val="717171"/>
                </a:solidFill>
              </a:rPr>
              <a:t> </a:t>
            </a:r>
            <a:endParaRPr lang="de-DE" dirty="0"/>
          </a:p>
          <a:p>
            <a:r>
              <a:rPr lang="de-DE" dirty="0"/>
              <a:t>	</a:t>
            </a:r>
            <a:r>
              <a:rPr lang="de-DE" dirty="0" err="1"/>
              <a:t>Visit</a:t>
            </a:r>
            <a:r>
              <a:rPr lang="de-DE" dirty="0"/>
              <a:t>  </a:t>
            </a:r>
            <a:r>
              <a:rPr lang="de-DE" dirty="0">
                <a:hlinkClick r:id="rId3"/>
              </a:rPr>
              <a:t>www.qu.tu-berlin.de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altLang="de-DE"/>
              <a:t>Seite </a:t>
            </a:r>
            <a:fld id="{899A9F41-36D9-4064-90C9-A821A7F2FEA7}" type="slidenum">
              <a:rPr lang="de-DE" altLang="de-DE" smtClean="0"/>
              <a:pPr/>
              <a:t>28</a:t>
            </a:fld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D52DE2-A2B9-454F-8E91-F92F36F8ACDB}"/>
              </a:ext>
            </a:extLst>
          </p:cNvPr>
          <p:cNvSpPr/>
          <p:nvPr/>
        </p:nvSpPr>
        <p:spPr>
          <a:xfrm>
            <a:off x="333769" y="5954435"/>
            <a:ext cx="26368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en-US" dirty="0"/>
              <a:t>Special </a:t>
            </a:r>
            <a:r>
              <a:rPr lang="de-DE" altLang="en-US" dirty="0" err="1"/>
              <a:t>thanks</a:t>
            </a:r>
            <a:r>
              <a:rPr lang="de-DE" altLang="en-US" dirty="0"/>
              <a:t> </a:t>
            </a:r>
            <a:r>
              <a:rPr lang="de-DE" altLang="en-US" dirty="0" err="1"/>
              <a:t>to</a:t>
            </a:r>
            <a:r>
              <a:rPr lang="de-DE" altLang="en-US" dirty="0"/>
              <a:t> Prof. Andrew NG</a:t>
            </a:r>
            <a:endParaRPr lang="de-DE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ED0D748-5681-404A-A5AF-9471808F4D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7D4284-1268-0B4C-B6E0-FEA98C763844}"/>
              </a:ext>
            </a:extLst>
          </p:cNvPr>
          <p:cNvSpPr txBox="1">
            <a:spLocks/>
          </p:cNvSpPr>
          <p:nvPr/>
        </p:nvSpPr>
        <p:spPr bwMode="auto">
          <a:xfrm>
            <a:off x="2948937" y="3379649"/>
            <a:ext cx="8061325" cy="191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4225" indent="-2444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2pPr>
            <a:lvl3pPr marL="1192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600" kern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Any Question? </a:t>
            </a:r>
            <a:endParaRPr lang="de-DE" sz="3600" kern="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0638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3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" dirty="0"/>
              <a:t>Convolutions</a:t>
            </a:r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649B37-E4D0-DC49-A52A-DF66DB872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905217"/>
              </p:ext>
            </p:extLst>
          </p:nvPr>
        </p:nvGraphicFramePr>
        <p:xfrm>
          <a:off x="179512" y="2694518"/>
          <a:ext cx="3240360" cy="32835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7452635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2179503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89468672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717269963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734807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6185326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626516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2308686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650558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68BF333-254B-8048-BA4E-231AD1BAE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335640"/>
              </p:ext>
            </p:extLst>
          </p:nvPr>
        </p:nvGraphicFramePr>
        <p:xfrm>
          <a:off x="4060887" y="3213114"/>
          <a:ext cx="1944216" cy="16417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7452635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21795039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734807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618532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CE24FB6-FAD8-9A43-A07B-8172545558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336698"/>
              </p:ext>
            </p:extLst>
          </p:nvPr>
        </p:nvGraphicFramePr>
        <p:xfrm>
          <a:off x="177846" y="2692652"/>
          <a:ext cx="1944216" cy="16417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7452635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21795039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34807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18532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2ECA230-4F3F-DE49-95C0-A862033EB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632166"/>
              </p:ext>
            </p:extLst>
          </p:nvPr>
        </p:nvGraphicFramePr>
        <p:xfrm>
          <a:off x="829764" y="2706032"/>
          <a:ext cx="1944216" cy="16417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7452635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21795039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34807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18532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E7C8B5D-9DCE-5D46-B781-FAFECCB07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002422"/>
              </p:ext>
            </p:extLst>
          </p:nvPr>
        </p:nvGraphicFramePr>
        <p:xfrm>
          <a:off x="1466503" y="2696067"/>
          <a:ext cx="1944216" cy="16417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7452635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21795039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34807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18532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7C062F4-8594-A149-A457-AD7387B53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678809"/>
              </p:ext>
            </p:extLst>
          </p:nvPr>
        </p:nvGraphicFramePr>
        <p:xfrm>
          <a:off x="183872" y="3254480"/>
          <a:ext cx="1944216" cy="16417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7452635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21795039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34807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18532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E349585-624F-A049-833E-3A5BCD235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976308"/>
              </p:ext>
            </p:extLst>
          </p:nvPr>
        </p:nvGraphicFramePr>
        <p:xfrm>
          <a:off x="6655271" y="2968148"/>
          <a:ext cx="1944216" cy="21890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7452635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21795039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734807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6185326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8670054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2D5FB62-434D-C248-B74E-EC838ADAF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20230"/>
              </p:ext>
            </p:extLst>
          </p:nvPr>
        </p:nvGraphicFramePr>
        <p:xfrm>
          <a:off x="6659117" y="2980849"/>
          <a:ext cx="648072" cy="5472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76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0F5B8DC-68B4-C24A-8C48-0D655778DF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306933"/>
              </p:ext>
            </p:extLst>
          </p:nvPr>
        </p:nvGraphicFramePr>
        <p:xfrm>
          <a:off x="7307189" y="2972141"/>
          <a:ext cx="648072" cy="5472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-35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C80012D-858A-514C-923A-CFAA18F79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569549"/>
              </p:ext>
            </p:extLst>
          </p:nvPr>
        </p:nvGraphicFramePr>
        <p:xfrm>
          <a:off x="7949492" y="2963433"/>
          <a:ext cx="648072" cy="5472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-35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D17938A-BE14-DC46-A288-8245A0576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700010"/>
              </p:ext>
            </p:extLst>
          </p:nvPr>
        </p:nvGraphicFramePr>
        <p:xfrm>
          <a:off x="6659117" y="3503589"/>
          <a:ext cx="648072" cy="5472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83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E9545A8-42DE-8641-AC6A-5091B1AE5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461749"/>
              </p:ext>
            </p:extLst>
          </p:nvPr>
        </p:nvGraphicFramePr>
        <p:xfrm>
          <a:off x="3598304" y="7265721"/>
          <a:ext cx="1944216" cy="16417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7452635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21795039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734807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6185326"/>
                  </a:ext>
                </a:extLst>
              </a:tr>
            </a:tbl>
          </a:graphicData>
        </a:graphic>
      </p:graphicFrame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45E2F9D9-73E9-DE44-B5DF-7A91ED26BF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</p:spTree>
    <p:extLst>
      <p:ext uri="{BB962C8B-B14F-4D97-AF65-F5344CB8AC3E}">
        <p14:creationId xmlns:p14="http://schemas.microsoft.com/office/powerpoint/2010/main" val="418049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4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" dirty="0"/>
              <a:t>Pooling (Max)</a:t>
            </a:r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649B37-E4D0-DC49-A52A-DF66DB872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131523"/>
              </p:ext>
            </p:extLst>
          </p:nvPr>
        </p:nvGraphicFramePr>
        <p:xfrm>
          <a:off x="179512" y="2694518"/>
          <a:ext cx="3888432" cy="32835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7452635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2179503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89468672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71726996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031272354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734807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6185326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626516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2308686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650558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CE24FB6-FAD8-9A43-A07B-8172545558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7846" y="2692652"/>
          <a:ext cx="1944216" cy="16417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7452635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21795039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34807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18532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2ECA230-4F3F-DE49-95C0-A862033EBB1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9764" y="2706032"/>
          <a:ext cx="1944216" cy="16417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7452635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21795039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34807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18532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E7C8B5D-9DCE-5D46-B781-FAFECCB070A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66503" y="2696067"/>
          <a:ext cx="1944216" cy="16417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7452635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21795039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34807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18532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7C062F4-8594-A149-A457-AD7387B53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3872" y="3254480"/>
          <a:ext cx="1944216" cy="16417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7452635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21795039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34807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18532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E349585-624F-A049-833E-3A5BCD235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672485"/>
              </p:ext>
            </p:extLst>
          </p:nvPr>
        </p:nvGraphicFramePr>
        <p:xfrm>
          <a:off x="5764112" y="3231439"/>
          <a:ext cx="2624312" cy="21890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6078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  <a:gridCol w="656078">
                  <a:extLst>
                    <a:ext uri="{9D8B030D-6E8A-4147-A177-3AD203B41FA5}">
                      <a16:colId xmlns:a16="http://schemas.microsoft.com/office/drawing/2014/main" val="774526353"/>
                    </a:ext>
                  </a:extLst>
                </a:gridCol>
                <a:gridCol w="656078">
                  <a:extLst>
                    <a:ext uri="{9D8B030D-6E8A-4147-A177-3AD203B41FA5}">
                      <a16:colId xmlns:a16="http://schemas.microsoft.com/office/drawing/2014/main" val="3321795039"/>
                    </a:ext>
                  </a:extLst>
                </a:gridCol>
                <a:gridCol w="656078">
                  <a:extLst>
                    <a:ext uri="{9D8B030D-6E8A-4147-A177-3AD203B41FA5}">
                      <a16:colId xmlns:a16="http://schemas.microsoft.com/office/drawing/2014/main" val="2528405855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734807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6185326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8670054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2D5FB62-434D-C248-B74E-EC838ADAF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635729"/>
              </p:ext>
            </p:extLst>
          </p:nvPr>
        </p:nvGraphicFramePr>
        <p:xfrm>
          <a:off x="5767959" y="3244140"/>
          <a:ext cx="648072" cy="5472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32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0F5B8DC-68B4-C24A-8C48-0D655778DF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968827"/>
              </p:ext>
            </p:extLst>
          </p:nvPr>
        </p:nvGraphicFramePr>
        <p:xfrm>
          <a:off x="6430119" y="3239912"/>
          <a:ext cx="648072" cy="5269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</a:tblGrid>
              <a:tr h="526968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34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C80012D-858A-514C-923A-CFAA18F79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689830"/>
              </p:ext>
            </p:extLst>
          </p:nvPr>
        </p:nvGraphicFramePr>
        <p:xfrm>
          <a:off x="7092280" y="3231439"/>
          <a:ext cx="648072" cy="5472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34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D17938A-BE14-DC46-A288-8245A0576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902523"/>
              </p:ext>
            </p:extLst>
          </p:nvPr>
        </p:nvGraphicFramePr>
        <p:xfrm>
          <a:off x="5767959" y="3792361"/>
          <a:ext cx="648072" cy="538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</a:tblGrid>
              <a:tr h="538789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83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E9545A8-42DE-8641-AC6A-5091B1AE58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98304" y="7265721"/>
          <a:ext cx="1944216" cy="16417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7452635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21795039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734807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6185326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C8B97F3-6C97-C74B-A2FC-96BFA4629A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704759"/>
              </p:ext>
            </p:extLst>
          </p:nvPr>
        </p:nvGraphicFramePr>
        <p:xfrm>
          <a:off x="2119882" y="2700275"/>
          <a:ext cx="1944216" cy="16417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7452635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21795039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34807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8F99">
                        <a:alpha val="5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185326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D9C77E9A-9E77-204F-893C-A8F93E201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286807"/>
              </p:ext>
            </p:extLst>
          </p:nvPr>
        </p:nvGraphicFramePr>
        <p:xfrm>
          <a:off x="7740352" y="3239913"/>
          <a:ext cx="648072" cy="5387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</a:tblGrid>
              <a:tr h="538788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44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</a:tbl>
          </a:graphicData>
        </a:graphic>
      </p:graphicFrame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167E46B4-3A99-374E-9A6D-83A96E1279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2B3A862-EDB5-6442-B83D-5FAE85989F21}"/>
              </a:ext>
            </a:extLst>
          </p:cNvPr>
          <p:cNvCxnSpPr/>
          <p:nvPr/>
        </p:nvCxnSpPr>
        <p:spPr bwMode="auto">
          <a:xfrm>
            <a:off x="4283968" y="4438484"/>
            <a:ext cx="1297732" cy="0"/>
          </a:xfrm>
          <a:prstGeom prst="straightConnector1">
            <a:avLst/>
          </a:prstGeom>
          <a:ln w="92075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10ABBF1-23E6-6548-A36D-AC6843694900}"/>
              </a:ext>
            </a:extLst>
          </p:cNvPr>
          <p:cNvSpPr/>
          <p:nvPr/>
        </p:nvSpPr>
        <p:spPr>
          <a:xfrm>
            <a:off x="4318967" y="4005064"/>
            <a:ext cx="10967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/>
              <a:t>Max pool 3x3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290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5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" dirty="0"/>
              <a:t>Stride</a:t>
            </a:r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649B37-E4D0-DC49-A52A-DF66DB872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417208"/>
              </p:ext>
            </p:extLst>
          </p:nvPr>
        </p:nvGraphicFramePr>
        <p:xfrm>
          <a:off x="539750" y="2492896"/>
          <a:ext cx="3744414" cy="32835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4069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  <a:gridCol w="624069">
                  <a:extLst>
                    <a:ext uri="{9D8B030D-6E8A-4147-A177-3AD203B41FA5}">
                      <a16:colId xmlns:a16="http://schemas.microsoft.com/office/drawing/2014/main" val="774526353"/>
                    </a:ext>
                  </a:extLst>
                </a:gridCol>
                <a:gridCol w="624069">
                  <a:extLst>
                    <a:ext uri="{9D8B030D-6E8A-4147-A177-3AD203B41FA5}">
                      <a16:colId xmlns:a16="http://schemas.microsoft.com/office/drawing/2014/main" val="3321795039"/>
                    </a:ext>
                  </a:extLst>
                </a:gridCol>
                <a:gridCol w="624069">
                  <a:extLst>
                    <a:ext uri="{9D8B030D-6E8A-4147-A177-3AD203B41FA5}">
                      <a16:colId xmlns:a16="http://schemas.microsoft.com/office/drawing/2014/main" val="1894686728"/>
                    </a:ext>
                  </a:extLst>
                </a:gridCol>
                <a:gridCol w="624069">
                  <a:extLst>
                    <a:ext uri="{9D8B030D-6E8A-4147-A177-3AD203B41FA5}">
                      <a16:colId xmlns:a16="http://schemas.microsoft.com/office/drawing/2014/main" val="3717269963"/>
                    </a:ext>
                  </a:extLst>
                </a:gridCol>
                <a:gridCol w="624069">
                  <a:extLst>
                    <a:ext uri="{9D8B030D-6E8A-4147-A177-3AD203B41FA5}">
                      <a16:colId xmlns:a16="http://schemas.microsoft.com/office/drawing/2014/main" val="1811047932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24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12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32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23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22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34807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32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5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185326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26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15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5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42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34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26516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34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40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308686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i="0" dirty="0"/>
                        <a:t>11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34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9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22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41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5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05490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2C0EB0D-F9E0-5341-AA00-B07214C3E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138530"/>
              </p:ext>
            </p:extLst>
          </p:nvPr>
        </p:nvGraphicFramePr>
        <p:xfrm>
          <a:off x="6228184" y="3587418"/>
          <a:ext cx="1312156" cy="10945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6078">
                  <a:extLst>
                    <a:ext uri="{9D8B030D-6E8A-4147-A177-3AD203B41FA5}">
                      <a16:colId xmlns:a16="http://schemas.microsoft.com/office/drawing/2014/main" val="2024754132"/>
                    </a:ext>
                  </a:extLst>
                </a:gridCol>
                <a:gridCol w="656078">
                  <a:extLst>
                    <a:ext uri="{9D8B030D-6E8A-4147-A177-3AD203B41FA5}">
                      <a16:colId xmlns:a16="http://schemas.microsoft.com/office/drawing/2014/main" val="774526353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32</a:t>
                      </a:r>
                    </a:p>
                  </a:txBody>
                  <a:tcPr anchor="ctr">
                    <a:solidFill>
                      <a:srgbClr val="F78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34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2193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42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348071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6B7E69B-C228-B443-8C74-2CFD9D57047B}"/>
              </a:ext>
            </a:extLst>
          </p:cNvPr>
          <p:cNvCxnSpPr/>
          <p:nvPr/>
        </p:nvCxnSpPr>
        <p:spPr bwMode="auto">
          <a:xfrm>
            <a:off x="4570412" y="4134679"/>
            <a:ext cx="1297732" cy="0"/>
          </a:xfrm>
          <a:prstGeom prst="straightConnector1">
            <a:avLst/>
          </a:prstGeom>
          <a:ln w="92075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930B1A2-1D6D-7442-BA15-25D4557CCED1}"/>
              </a:ext>
            </a:extLst>
          </p:cNvPr>
          <p:cNvSpPr/>
          <p:nvPr/>
        </p:nvSpPr>
        <p:spPr>
          <a:xfrm>
            <a:off x="4716016" y="3701259"/>
            <a:ext cx="8755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/>
              <a:t>Stride 3x3</a:t>
            </a:r>
            <a:endParaRPr lang="de-DE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3EED893-AFED-7544-A9FF-FB897B600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</p:spTree>
    <p:extLst>
      <p:ext uri="{BB962C8B-B14F-4D97-AF65-F5344CB8AC3E}">
        <p14:creationId xmlns:p14="http://schemas.microsoft.com/office/powerpoint/2010/main" val="103409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6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de-DE" dirty="0"/>
              <a:t>Classic CNN (LeNet-5)</a:t>
            </a:r>
            <a:endParaRPr lang="en-GB" dirty="0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9A22B812-54C3-D447-AD64-FA1166917803}"/>
              </a:ext>
            </a:extLst>
          </p:cNvPr>
          <p:cNvSpPr/>
          <p:nvPr/>
        </p:nvSpPr>
        <p:spPr bwMode="auto">
          <a:xfrm rot="16200000">
            <a:off x="1889269" y="3242459"/>
            <a:ext cx="895442" cy="1013636"/>
          </a:xfrm>
          <a:prstGeom prst="cube">
            <a:avLst>
              <a:gd name="adj" fmla="val 52778"/>
            </a:avLst>
          </a:prstGeom>
          <a:solidFill>
            <a:srgbClr val="42625B">
              <a:alpha val="6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612EEE-EF5D-FE4D-A333-C101B3F5B45B}"/>
              </a:ext>
            </a:extLst>
          </p:cNvPr>
          <p:cNvSpPr txBox="1"/>
          <p:nvPr/>
        </p:nvSpPr>
        <p:spPr>
          <a:xfrm>
            <a:off x="1424832" y="4187149"/>
            <a:ext cx="72327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Conv</a:t>
            </a:r>
            <a:r>
              <a:rPr lang="de-DE" sz="1000" dirty="0"/>
              <a:t> 5x5</a:t>
            </a:r>
          </a:p>
          <a:p>
            <a:r>
              <a:rPr lang="de-DE" sz="1000" dirty="0"/>
              <a:t>s=1</a:t>
            </a:r>
          </a:p>
          <a:p>
            <a:endParaRPr lang="de-DE" sz="1400" dirty="0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BA296075-783A-934C-AA25-CCE81DAA65A3}"/>
              </a:ext>
            </a:extLst>
          </p:cNvPr>
          <p:cNvSpPr/>
          <p:nvPr/>
        </p:nvSpPr>
        <p:spPr bwMode="auto">
          <a:xfrm rot="16200000">
            <a:off x="3194949" y="3339680"/>
            <a:ext cx="813919" cy="802715"/>
          </a:xfrm>
          <a:prstGeom prst="cube">
            <a:avLst>
              <a:gd name="adj" fmla="val 56575"/>
            </a:avLst>
          </a:prstGeom>
          <a:solidFill>
            <a:srgbClr val="42625B">
              <a:alpha val="6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62BF14DC-62CC-6240-9743-353A20D3FCD5}"/>
              </a:ext>
            </a:extLst>
          </p:cNvPr>
          <p:cNvSpPr/>
          <p:nvPr/>
        </p:nvSpPr>
        <p:spPr bwMode="auto">
          <a:xfrm rot="16200000">
            <a:off x="4475504" y="3284281"/>
            <a:ext cx="763582" cy="802715"/>
          </a:xfrm>
          <a:prstGeom prst="cube">
            <a:avLst>
              <a:gd name="adj" fmla="val 66925"/>
            </a:avLst>
          </a:prstGeom>
          <a:solidFill>
            <a:srgbClr val="42625B">
              <a:alpha val="6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9A498526-38B9-6E41-9E98-2F46CDBA06B4}"/>
              </a:ext>
            </a:extLst>
          </p:cNvPr>
          <p:cNvSpPr/>
          <p:nvPr/>
        </p:nvSpPr>
        <p:spPr bwMode="auto">
          <a:xfrm rot="16200000">
            <a:off x="5757602" y="3314514"/>
            <a:ext cx="763583" cy="802715"/>
          </a:xfrm>
          <a:prstGeom prst="cube">
            <a:avLst>
              <a:gd name="adj" fmla="val 80023"/>
            </a:avLst>
          </a:prstGeom>
          <a:solidFill>
            <a:srgbClr val="42625B">
              <a:alpha val="6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DEFE719A-3E37-894A-9CEC-A0C7A0DC443A}"/>
              </a:ext>
            </a:extLst>
          </p:cNvPr>
          <p:cNvSpPr/>
          <p:nvPr/>
        </p:nvSpPr>
        <p:spPr bwMode="auto">
          <a:xfrm rot="10255476">
            <a:off x="6977211" y="2916182"/>
            <a:ext cx="431636" cy="1692946"/>
          </a:xfrm>
          <a:prstGeom prst="parallelogram">
            <a:avLst>
              <a:gd name="adj" fmla="val 61382"/>
            </a:avLst>
          </a:prstGeom>
          <a:pattFill prst="dkHorz">
            <a:fgClr>
              <a:schemeClr val="tx1"/>
            </a:fgClr>
            <a:bgClr>
              <a:schemeClr val="bg1"/>
            </a:bgClr>
          </a:patt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A18D96DE-A389-1444-8691-764D20C0519A}"/>
              </a:ext>
            </a:extLst>
          </p:cNvPr>
          <p:cNvSpPr/>
          <p:nvPr/>
        </p:nvSpPr>
        <p:spPr bwMode="auto">
          <a:xfrm rot="10255476">
            <a:off x="7592518" y="3147046"/>
            <a:ext cx="335552" cy="1178668"/>
          </a:xfrm>
          <a:prstGeom prst="parallelogram">
            <a:avLst>
              <a:gd name="adj" fmla="val 61382"/>
            </a:avLst>
          </a:prstGeom>
          <a:pattFill prst="dkHorz">
            <a:fgClr>
              <a:schemeClr val="tx1"/>
            </a:fgClr>
            <a:bgClr>
              <a:schemeClr val="bg1"/>
            </a:bgClr>
          </a:patt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B1FA09-046D-4249-8EA0-01A43DBDB49E}"/>
              </a:ext>
            </a:extLst>
          </p:cNvPr>
          <p:cNvSpPr txBox="1"/>
          <p:nvPr/>
        </p:nvSpPr>
        <p:spPr>
          <a:xfrm>
            <a:off x="4070854" y="4257966"/>
            <a:ext cx="723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Conv</a:t>
            </a:r>
            <a:r>
              <a:rPr lang="de-DE" sz="1000" dirty="0"/>
              <a:t> 5x5</a:t>
            </a:r>
          </a:p>
          <a:p>
            <a:r>
              <a:rPr lang="de-DE" sz="1000" dirty="0"/>
              <a:t>s=1</a:t>
            </a:r>
          </a:p>
          <a:p>
            <a:endParaRPr lang="de-DE" sz="1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85F3CD-AD61-AC44-893C-E573BB174286}"/>
              </a:ext>
            </a:extLst>
          </p:cNvPr>
          <p:cNvSpPr txBox="1"/>
          <p:nvPr/>
        </p:nvSpPr>
        <p:spPr>
          <a:xfrm>
            <a:off x="2821547" y="4176405"/>
            <a:ext cx="8354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avg</a:t>
            </a:r>
            <a:r>
              <a:rPr lang="de-DE" sz="1000" dirty="0"/>
              <a:t> </a:t>
            </a:r>
            <a:r>
              <a:rPr lang="de-DE" sz="1000" dirty="0" err="1"/>
              <a:t>pooling</a:t>
            </a:r>
            <a:endParaRPr lang="de-DE" sz="1000" dirty="0"/>
          </a:p>
          <a:p>
            <a:r>
              <a:rPr lang="de-DE" sz="1000" dirty="0"/>
              <a:t>f=2</a:t>
            </a:r>
          </a:p>
          <a:p>
            <a:r>
              <a:rPr lang="de-DE" sz="1000" dirty="0"/>
              <a:t>s=2</a:t>
            </a:r>
          </a:p>
          <a:p>
            <a:endParaRPr lang="de-DE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BE5500-6D6D-9741-922E-8EE9D1C3D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00" y="3283824"/>
            <a:ext cx="113103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D0B9BC9-B1FE-7F4A-A8BE-C9A79A3057DE}"/>
              </a:ext>
            </a:extLst>
          </p:cNvPr>
          <p:cNvSpPr txBox="1"/>
          <p:nvPr/>
        </p:nvSpPr>
        <p:spPr>
          <a:xfrm>
            <a:off x="5461723" y="4148105"/>
            <a:ext cx="8354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avg</a:t>
            </a:r>
            <a:r>
              <a:rPr lang="de-DE" sz="1000" dirty="0"/>
              <a:t> </a:t>
            </a:r>
            <a:r>
              <a:rPr lang="de-DE" sz="1000" dirty="0" err="1"/>
              <a:t>pooling</a:t>
            </a:r>
            <a:endParaRPr lang="de-DE" sz="1000" dirty="0"/>
          </a:p>
          <a:p>
            <a:r>
              <a:rPr lang="de-DE" sz="1000" dirty="0"/>
              <a:t>f=2</a:t>
            </a:r>
          </a:p>
          <a:p>
            <a:r>
              <a:rPr lang="de-DE" sz="1000" dirty="0"/>
              <a:t>s=2</a:t>
            </a:r>
          </a:p>
          <a:p>
            <a:endParaRPr lang="de-DE" sz="1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0BBD59-A07A-0842-A86E-AA45F1237653}"/>
              </a:ext>
            </a:extLst>
          </p:cNvPr>
          <p:cNvSpPr txBox="1"/>
          <p:nvPr/>
        </p:nvSpPr>
        <p:spPr>
          <a:xfrm>
            <a:off x="1746193" y="2882069"/>
            <a:ext cx="6655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28x28x6</a:t>
            </a:r>
          </a:p>
          <a:p>
            <a:endParaRPr lang="de-D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EC9DC0-1571-FC4F-B547-285F444DC7F5}"/>
              </a:ext>
            </a:extLst>
          </p:cNvPr>
          <p:cNvSpPr txBox="1"/>
          <p:nvPr/>
        </p:nvSpPr>
        <p:spPr>
          <a:xfrm>
            <a:off x="3086209" y="2852936"/>
            <a:ext cx="6655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14x14x6</a:t>
            </a:r>
          </a:p>
          <a:p>
            <a:endParaRPr lang="de-DE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AFEB2A-7605-AC47-825A-E5B3489CEC97}"/>
              </a:ext>
            </a:extLst>
          </p:cNvPr>
          <p:cNvSpPr txBox="1"/>
          <p:nvPr/>
        </p:nvSpPr>
        <p:spPr>
          <a:xfrm>
            <a:off x="4255473" y="2882069"/>
            <a:ext cx="7360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10x10x16</a:t>
            </a:r>
          </a:p>
          <a:p>
            <a:endParaRPr lang="de-D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6D7865-3488-A741-A37B-EAF4C75B2BA5}"/>
              </a:ext>
            </a:extLst>
          </p:cNvPr>
          <p:cNvSpPr txBox="1"/>
          <p:nvPr/>
        </p:nvSpPr>
        <p:spPr>
          <a:xfrm>
            <a:off x="5581949" y="2852936"/>
            <a:ext cx="5950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5x5x16</a:t>
            </a:r>
          </a:p>
          <a:p>
            <a:endParaRPr lang="de-D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E73BA3-E5C5-4642-86A3-AFD3566E74E7}"/>
              </a:ext>
            </a:extLst>
          </p:cNvPr>
          <p:cNvSpPr txBox="1"/>
          <p:nvPr/>
        </p:nvSpPr>
        <p:spPr>
          <a:xfrm>
            <a:off x="6943304" y="4712616"/>
            <a:ext cx="3962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400</a:t>
            </a:r>
          </a:p>
          <a:p>
            <a:endParaRPr lang="de-DE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2427C4-6F39-E84C-933A-90FA25355154}"/>
              </a:ext>
            </a:extLst>
          </p:cNvPr>
          <p:cNvSpPr txBox="1"/>
          <p:nvPr/>
        </p:nvSpPr>
        <p:spPr>
          <a:xfrm>
            <a:off x="7539663" y="4712616"/>
            <a:ext cx="3962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120</a:t>
            </a:r>
          </a:p>
          <a:p>
            <a:endParaRPr lang="de-DE" dirty="0"/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7E3A56CD-7C55-C542-AD64-8C3D83059E11}"/>
              </a:ext>
            </a:extLst>
          </p:cNvPr>
          <p:cNvSpPr/>
          <p:nvPr/>
        </p:nvSpPr>
        <p:spPr bwMode="auto">
          <a:xfrm rot="10255476">
            <a:off x="8148251" y="3240718"/>
            <a:ext cx="261562" cy="980086"/>
          </a:xfrm>
          <a:prstGeom prst="parallelogram">
            <a:avLst>
              <a:gd name="adj" fmla="val 61382"/>
            </a:avLst>
          </a:prstGeom>
          <a:pattFill prst="dkHorz">
            <a:fgClr>
              <a:schemeClr val="tx1"/>
            </a:fgClr>
            <a:bgClr>
              <a:schemeClr val="bg1"/>
            </a:bgClr>
          </a:patt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779008-CAB5-2F4E-B8BC-0FBA5A0640C0}"/>
              </a:ext>
            </a:extLst>
          </p:cNvPr>
          <p:cNvSpPr txBox="1"/>
          <p:nvPr/>
        </p:nvSpPr>
        <p:spPr>
          <a:xfrm>
            <a:off x="8108223" y="4707347"/>
            <a:ext cx="325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84</a:t>
            </a:r>
          </a:p>
          <a:p>
            <a:endParaRPr lang="de-DE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3866CCE-3566-3A4F-9083-82C39569399D}"/>
              </a:ext>
            </a:extLst>
          </p:cNvPr>
          <p:cNvCxnSpPr/>
          <p:nvPr/>
        </p:nvCxnSpPr>
        <p:spPr bwMode="auto">
          <a:xfrm>
            <a:off x="1459351" y="3757687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FD3577A-D27D-374E-A989-8A30E9DEC182}"/>
              </a:ext>
            </a:extLst>
          </p:cNvPr>
          <p:cNvCxnSpPr/>
          <p:nvPr/>
        </p:nvCxnSpPr>
        <p:spPr bwMode="auto">
          <a:xfrm>
            <a:off x="2843840" y="3730761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5FAC907-A0A0-9445-978F-84D7C3E9FD86}"/>
              </a:ext>
            </a:extLst>
          </p:cNvPr>
          <p:cNvCxnSpPr/>
          <p:nvPr/>
        </p:nvCxnSpPr>
        <p:spPr bwMode="auto">
          <a:xfrm>
            <a:off x="4167937" y="3757687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C0DF112-0EA3-0147-8ED2-C7DA85C9651E}"/>
              </a:ext>
            </a:extLst>
          </p:cNvPr>
          <p:cNvCxnSpPr/>
          <p:nvPr/>
        </p:nvCxnSpPr>
        <p:spPr bwMode="auto">
          <a:xfrm>
            <a:off x="5473117" y="3730761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AF4314C-068B-A946-802D-9D100054D866}"/>
              </a:ext>
            </a:extLst>
          </p:cNvPr>
          <p:cNvCxnSpPr/>
          <p:nvPr/>
        </p:nvCxnSpPr>
        <p:spPr bwMode="auto">
          <a:xfrm>
            <a:off x="6558395" y="3705361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BC775A6-26A0-7F4C-AD4A-34B83FA9002B}"/>
              </a:ext>
            </a:extLst>
          </p:cNvPr>
          <p:cNvCxnSpPr/>
          <p:nvPr/>
        </p:nvCxnSpPr>
        <p:spPr bwMode="auto">
          <a:xfrm>
            <a:off x="7357660" y="3749276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7E669CF-85F9-2D40-9300-F770B83050D9}"/>
              </a:ext>
            </a:extLst>
          </p:cNvPr>
          <p:cNvCxnSpPr/>
          <p:nvPr/>
        </p:nvCxnSpPr>
        <p:spPr bwMode="auto">
          <a:xfrm>
            <a:off x="7874928" y="3757687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57A9732-EBFD-E247-BFB6-AB61FEFA2356}"/>
              </a:ext>
            </a:extLst>
          </p:cNvPr>
          <p:cNvCxnSpPr/>
          <p:nvPr/>
        </p:nvCxnSpPr>
        <p:spPr bwMode="auto">
          <a:xfrm>
            <a:off x="8409426" y="3757687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978E419-3F81-884D-BE36-5E6C5C2ECAD2}"/>
                  </a:ext>
                </a:extLst>
              </p:cNvPr>
              <p:cNvSpPr txBox="1"/>
              <p:nvPr/>
            </p:nvSpPr>
            <p:spPr>
              <a:xfrm>
                <a:off x="8778876" y="3535373"/>
                <a:ext cx="44640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sz="24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de-DE" sz="100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978E419-3F81-884D-BE36-5E6C5C2EC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8876" y="3535373"/>
                <a:ext cx="446404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1EBCBD24-7398-AA47-BE49-A420D9DE2D9D}"/>
              </a:ext>
            </a:extLst>
          </p:cNvPr>
          <p:cNvSpPr txBox="1"/>
          <p:nvPr/>
        </p:nvSpPr>
        <p:spPr>
          <a:xfrm>
            <a:off x="454737" y="4297993"/>
            <a:ext cx="6655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32x32x1</a:t>
            </a:r>
          </a:p>
          <a:p>
            <a:endParaRPr lang="de-DE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118484-A307-C246-95AB-F10E391B71E7}"/>
              </a:ext>
            </a:extLst>
          </p:cNvPr>
          <p:cNvSpPr txBox="1"/>
          <p:nvPr/>
        </p:nvSpPr>
        <p:spPr>
          <a:xfrm>
            <a:off x="7248650" y="3413578"/>
            <a:ext cx="3561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FC</a:t>
            </a:r>
          </a:p>
          <a:p>
            <a:endParaRPr lang="de-DE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4790B63-6276-DE43-B871-C9BC01BA8A01}"/>
              </a:ext>
            </a:extLst>
          </p:cNvPr>
          <p:cNvSpPr txBox="1"/>
          <p:nvPr/>
        </p:nvSpPr>
        <p:spPr>
          <a:xfrm>
            <a:off x="7827663" y="3413577"/>
            <a:ext cx="3561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FC</a:t>
            </a:r>
          </a:p>
          <a:p>
            <a:endParaRPr lang="de-DE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58BC60F-4A62-B949-A302-00713F4A26B6}"/>
              </a:ext>
            </a:extLst>
          </p:cNvPr>
          <p:cNvSpPr txBox="1"/>
          <p:nvPr/>
        </p:nvSpPr>
        <p:spPr>
          <a:xfrm>
            <a:off x="6404238" y="3390968"/>
            <a:ext cx="5741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Flatten</a:t>
            </a:r>
            <a:endParaRPr lang="de-DE" sz="1000" dirty="0"/>
          </a:p>
          <a:p>
            <a:endParaRPr lang="de-DE" dirty="0"/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A0740BDA-B131-4747-B9BE-4B0491EE46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</p:spTree>
    <p:extLst>
      <p:ext uri="{BB962C8B-B14F-4D97-AF65-F5344CB8AC3E}">
        <p14:creationId xmlns:p14="http://schemas.microsoft.com/office/powerpoint/2010/main" val="3943031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7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de-DE" dirty="0"/>
              <a:t>Classic CNN (</a:t>
            </a:r>
            <a:r>
              <a:rPr lang="de-DE" dirty="0" err="1"/>
              <a:t>AlexNet</a:t>
            </a:r>
            <a:r>
              <a:rPr lang="de-DE" dirty="0"/>
              <a:t>)</a:t>
            </a:r>
            <a:endParaRPr lang="en-GB" dirty="0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9A22B812-54C3-D447-AD64-FA1166917803}"/>
              </a:ext>
            </a:extLst>
          </p:cNvPr>
          <p:cNvSpPr/>
          <p:nvPr/>
        </p:nvSpPr>
        <p:spPr bwMode="auto">
          <a:xfrm rot="16200000">
            <a:off x="1932692" y="2843660"/>
            <a:ext cx="837344" cy="909295"/>
          </a:xfrm>
          <a:prstGeom prst="cube">
            <a:avLst>
              <a:gd name="adj" fmla="val 57018"/>
            </a:avLst>
          </a:prstGeom>
          <a:solidFill>
            <a:srgbClr val="42625B">
              <a:alpha val="6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612EEE-EF5D-FE4D-A333-C101B3F5B45B}"/>
              </a:ext>
            </a:extLst>
          </p:cNvPr>
          <p:cNvSpPr txBox="1"/>
          <p:nvPr/>
        </p:nvSpPr>
        <p:spPr>
          <a:xfrm>
            <a:off x="1354300" y="3683093"/>
            <a:ext cx="86433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Conv</a:t>
            </a:r>
            <a:r>
              <a:rPr lang="de-DE" sz="1000" dirty="0"/>
              <a:t> 11x11</a:t>
            </a:r>
          </a:p>
          <a:p>
            <a:r>
              <a:rPr lang="de-DE" sz="1000" dirty="0"/>
              <a:t>s=4</a:t>
            </a:r>
          </a:p>
          <a:p>
            <a:endParaRPr lang="de-DE" sz="1400" dirty="0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BA296075-783A-934C-AA25-CCE81DAA65A3}"/>
              </a:ext>
            </a:extLst>
          </p:cNvPr>
          <p:cNvSpPr/>
          <p:nvPr/>
        </p:nvSpPr>
        <p:spPr bwMode="auto">
          <a:xfrm rot="16200000">
            <a:off x="3334944" y="2975616"/>
            <a:ext cx="658586" cy="678064"/>
          </a:xfrm>
          <a:prstGeom prst="cube">
            <a:avLst>
              <a:gd name="adj" fmla="val 60564"/>
            </a:avLst>
          </a:prstGeom>
          <a:solidFill>
            <a:srgbClr val="42625B">
              <a:alpha val="6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62BF14DC-62CC-6240-9743-353A20D3FCD5}"/>
              </a:ext>
            </a:extLst>
          </p:cNvPr>
          <p:cNvSpPr/>
          <p:nvPr/>
        </p:nvSpPr>
        <p:spPr bwMode="auto">
          <a:xfrm rot="16200000">
            <a:off x="4475504" y="2780225"/>
            <a:ext cx="763582" cy="802715"/>
          </a:xfrm>
          <a:prstGeom prst="cube">
            <a:avLst>
              <a:gd name="adj" fmla="val 66925"/>
            </a:avLst>
          </a:prstGeom>
          <a:solidFill>
            <a:srgbClr val="42625B">
              <a:alpha val="6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9A498526-38B9-6E41-9E98-2F46CDBA06B4}"/>
              </a:ext>
            </a:extLst>
          </p:cNvPr>
          <p:cNvSpPr/>
          <p:nvPr/>
        </p:nvSpPr>
        <p:spPr bwMode="auto">
          <a:xfrm rot="16200000">
            <a:off x="5561552" y="2614407"/>
            <a:ext cx="969704" cy="988695"/>
          </a:xfrm>
          <a:prstGeom prst="cube">
            <a:avLst>
              <a:gd name="adj" fmla="val 80023"/>
            </a:avLst>
          </a:prstGeom>
          <a:solidFill>
            <a:srgbClr val="42625B">
              <a:alpha val="6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DEFE719A-3E37-894A-9CEC-A0C7A0DC443A}"/>
              </a:ext>
            </a:extLst>
          </p:cNvPr>
          <p:cNvSpPr/>
          <p:nvPr/>
        </p:nvSpPr>
        <p:spPr bwMode="auto">
          <a:xfrm rot="10255476">
            <a:off x="4496901" y="4808952"/>
            <a:ext cx="431636" cy="1692946"/>
          </a:xfrm>
          <a:prstGeom prst="parallelogram">
            <a:avLst>
              <a:gd name="adj" fmla="val 61382"/>
            </a:avLst>
          </a:prstGeom>
          <a:pattFill prst="dkHorz">
            <a:fgClr>
              <a:schemeClr val="tx1"/>
            </a:fgClr>
            <a:bgClr>
              <a:schemeClr val="bg1"/>
            </a:bgClr>
          </a:patt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A18D96DE-A389-1444-8691-764D20C0519A}"/>
              </a:ext>
            </a:extLst>
          </p:cNvPr>
          <p:cNvSpPr/>
          <p:nvPr/>
        </p:nvSpPr>
        <p:spPr bwMode="auto">
          <a:xfrm rot="10255476">
            <a:off x="5112208" y="5111565"/>
            <a:ext cx="335552" cy="1178668"/>
          </a:xfrm>
          <a:prstGeom prst="parallelogram">
            <a:avLst>
              <a:gd name="adj" fmla="val 61382"/>
            </a:avLst>
          </a:prstGeom>
          <a:pattFill prst="dkHorz">
            <a:fgClr>
              <a:schemeClr val="tx1"/>
            </a:fgClr>
            <a:bgClr>
              <a:schemeClr val="bg1"/>
            </a:bgClr>
          </a:patt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B1FA09-046D-4249-8EA0-01A43DBDB49E}"/>
              </a:ext>
            </a:extLst>
          </p:cNvPr>
          <p:cNvSpPr txBox="1"/>
          <p:nvPr/>
        </p:nvSpPr>
        <p:spPr>
          <a:xfrm>
            <a:off x="4156380" y="3737312"/>
            <a:ext cx="723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Conv</a:t>
            </a:r>
            <a:r>
              <a:rPr lang="de-DE" sz="1000" dirty="0"/>
              <a:t> 5x5</a:t>
            </a:r>
          </a:p>
          <a:p>
            <a:r>
              <a:rPr lang="de-DE" sz="1000" dirty="0"/>
              <a:t>s=1</a:t>
            </a:r>
          </a:p>
          <a:p>
            <a:endParaRPr lang="de-DE" sz="1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85F3CD-AD61-AC44-893C-E573BB174286}"/>
              </a:ext>
            </a:extLst>
          </p:cNvPr>
          <p:cNvSpPr txBox="1"/>
          <p:nvPr/>
        </p:nvSpPr>
        <p:spPr>
          <a:xfrm>
            <a:off x="2912500" y="3572473"/>
            <a:ext cx="7024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max</a:t>
            </a:r>
            <a:r>
              <a:rPr lang="de-DE" sz="1000" dirty="0"/>
              <a:t> </a:t>
            </a:r>
            <a:r>
              <a:rPr lang="de-DE" sz="1000" dirty="0" err="1"/>
              <a:t>pool</a:t>
            </a:r>
            <a:endParaRPr lang="de-DE" sz="1000" dirty="0"/>
          </a:p>
          <a:p>
            <a:r>
              <a:rPr lang="de-DE" sz="1000" dirty="0"/>
              <a:t>f=3</a:t>
            </a:r>
          </a:p>
          <a:p>
            <a:r>
              <a:rPr lang="de-DE" sz="1000" dirty="0"/>
              <a:t>s=2</a:t>
            </a:r>
          </a:p>
          <a:p>
            <a:endParaRPr lang="de-DE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BE5500-6D6D-9741-922E-8EE9D1C3D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00" y="2779768"/>
            <a:ext cx="113103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D0B9BC9-B1FE-7F4A-A8BE-C9A79A3057DE}"/>
              </a:ext>
            </a:extLst>
          </p:cNvPr>
          <p:cNvSpPr txBox="1"/>
          <p:nvPr/>
        </p:nvSpPr>
        <p:spPr>
          <a:xfrm>
            <a:off x="5394214" y="3605439"/>
            <a:ext cx="702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max</a:t>
            </a:r>
            <a:r>
              <a:rPr lang="de-DE" sz="1000" dirty="0"/>
              <a:t> </a:t>
            </a:r>
            <a:r>
              <a:rPr lang="de-DE" sz="1000" dirty="0" err="1"/>
              <a:t>pool</a:t>
            </a:r>
            <a:endParaRPr lang="de-DE" sz="1000" dirty="0"/>
          </a:p>
          <a:p>
            <a:r>
              <a:rPr lang="de-DE" sz="1000" dirty="0"/>
              <a:t>f=3</a:t>
            </a:r>
          </a:p>
          <a:p>
            <a:r>
              <a:rPr lang="de-DE" sz="1000" dirty="0"/>
              <a:t>s=2</a:t>
            </a:r>
          </a:p>
          <a:p>
            <a:endParaRPr lang="de-DE" sz="1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0BBD59-A07A-0842-A86E-AA45F1237653}"/>
              </a:ext>
            </a:extLst>
          </p:cNvPr>
          <p:cNvSpPr txBox="1"/>
          <p:nvPr/>
        </p:nvSpPr>
        <p:spPr>
          <a:xfrm>
            <a:off x="1934513" y="2424712"/>
            <a:ext cx="7360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55x55x96</a:t>
            </a:r>
          </a:p>
          <a:p>
            <a:endParaRPr lang="de-D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EC9DC0-1571-FC4F-B547-285F444DC7F5}"/>
              </a:ext>
            </a:extLst>
          </p:cNvPr>
          <p:cNvSpPr txBox="1"/>
          <p:nvPr/>
        </p:nvSpPr>
        <p:spPr>
          <a:xfrm>
            <a:off x="2982798" y="2397487"/>
            <a:ext cx="7360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27x27x96</a:t>
            </a:r>
          </a:p>
          <a:p>
            <a:endParaRPr lang="de-DE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AFEB2A-7605-AC47-825A-E5B3489CEC97}"/>
              </a:ext>
            </a:extLst>
          </p:cNvPr>
          <p:cNvSpPr txBox="1"/>
          <p:nvPr/>
        </p:nvSpPr>
        <p:spPr>
          <a:xfrm>
            <a:off x="4220207" y="2378013"/>
            <a:ext cx="8066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27x27x256</a:t>
            </a:r>
          </a:p>
          <a:p>
            <a:endParaRPr lang="de-D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E73BA3-E5C5-4642-86A3-AFD3566E74E7}"/>
              </a:ext>
            </a:extLst>
          </p:cNvPr>
          <p:cNvSpPr txBox="1"/>
          <p:nvPr/>
        </p:nvSpPr>
        <p:spPr>
          <a:xfrm>
            <a:off x="4427728" y="6545024"/>
            <a:ext cx="4667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9216</a:t>
            </a:r>
          </a:p>
          <a:p>
            <a:endParaRPr lang="de-DE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2427C4-6F39-E84C-933A-90FA25355154}"/>
              </a:ext>
            </a:extLst>
          </p:cNvPr>
          <p:cNvSpPr txBox="1"/>
          <p:nvPr/>
        </p:nvSpPr>
        <p:spPr>
          <a:xfrm>
            <a:off x="5024087" y="6545024"/>
            <a:ext cx="4667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4096</a:t>
            </a:r>
          </a:p>
          <a:p>
            <a:endParaRPr lang="de-DE" dirty="0"/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7E3A56CD-7C55-C542-AD64-8C3D83059E11}"/>
              </a:ext>
            </a:extLst>
          </p:cNvPr>
          <p:cNvSpPr/>
          <p:nvPr/>
        </p:nvSpPr>
        <p:spPr bwMode="auto">
          <a:xfrm rot="10255476">
            <a:off x="5667941" y="5205237"/>
            <a:ext cx="261562" cy="980086"/>
          </a:xfrm>
          <a:prstGeom prst="parallelogram">
            <a:avLst>
              <a:gd name="adj" fmla="val 61382"/>
            </a:avLst>
          </a:prstGeom>
          <a:pattFill prst="dkHorz">
            <a:fgClr>
              <a:schemeClr val="tx1"/>
            </a:fgClr>
            <a:bgClr>
              <a:schemeClr val="bg1"/>
            </a:bgClr>
          </a:patt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779008-CAB5-2F4E-B8BC-0FBA5A0640C0}"/>
              </a:ext>
            </a:extLst>
          </p:cNvPr>
          <p:cNvSpPr txBox="1"/>
          <p:nvPr/>
        </p:nvSpPr>
        <p:spPr>
          <a:xfrm>
            <a:off x="5557381" y="6539755"/>
            <a:ext cx="4667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4096</a:t>
            </a:r>
          </a:p>
          <a:p>
            <a:endParaRPr lang="de-DE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3866CCE-3566-3A4F-9083-82C39569399D}"/>
              </a:ext>
            </a:extLst>
          </p:cNvPr>
          <p:cNvCxnSpPr/>
          <p:nvPr/>
        </p:nvCxnSpPr>
        <p:spPr bwMode="auto">
          <a:xfrm>
            <a:off x="1459351" y="3253631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FD3577A-D27D-374E-A989-8A30E9DEC182}"/>
              </a:ext>
            </a:extLst>
          </p:cNvPr>
          <p:cNvCxnSpPr/>
          <p:nvPr/>
        </p:nvCxnSpPr>
        <p:spPr bwMode="auto">
          <a:xfrm>
            <a:off x="2843840" y="3226705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5FAC907-A0A0-9445-978F-84D7C3E9FD86}"/>
              </a:ext>
            </a:extLst>
          </p:cNvPr>
          <p:cNvCxnSpPr/>
          <p:nvPr/>
        </p:nvCxnSpPr>
        <p:spPr bwMode="auto">
          <a:xfrm>
            <a:off x="4167937" y="3253631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C0DF112-0EA3-0147-8ED2-C7DA85C9651E}"/>
              </a:ext>
            </a:extLst>
          </p:cNvPr>
          <p:cNvCxnSpPr/>
          <p:nvPr/>
        </p:nvCxnSpPr>
        <p:spPr bwMode="auto">
          <a:xfrm>
            <a:off x="5473117" y="3226705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AF4314C-068B-A946-802D-9D100054D866}"/>
              </a:ext>
            </a:extLst>
          </p:cNvPr>
          <p:cNvCxnSpPr/>
          <p:nvPr/>
        </p:nvCxnSpPr>
        <p:spPr bwMode="auto">
          <a:xfrm>
            <a:off x="4003269" y="5647686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BC775A6-26A0-7F4C-AD4A-34B83FA9002B}"/>
              </a:ext>
            </a:extLst>
          </p:cNvPr>
          <p:cNvCxnSpPr/>
          <p:nvPr/>
        </p:nvCxnSpPr>
        <p:spPr bwMode="auto">
          <a:xfrm>
            <a:off x="4857295" y="5647686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7E669CF-85F9-2D40-9300-F770B83050D9}"/>
              </a:ext>
            </a:extLst>
          </p:cNvPr>
          <p:cNvCxnSpPr/>
          <p:nvPr/>
        </p:nvCxnSpPr>
        <p:spPr bwMode="auto">
          <a:xfrm>
            <a:off x="5394618" y="5668453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57A9732-EBFD-E247-BFB6-AB61FEFA2356}"/>
              </a:ext>
            </a:extLst>
          </p:cNvPr>
          <p:cNvCxnSpPr/>
          <p:nvPr/>
        </p:nvCxnSpPr>
        <p:spPr bwMode="auto">
          <a:xfrm>
            <a:off x="5933885" y="5668453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978E419-3F81-884D-BE36-5E6C5C2ECAD2}"/>
                  </a:ext>
                </a:extLst>
              </p:cNvPr>
              <p:cNvSpPr txBox="1"/>
              <p:nvPr/>
            </p:nvSpPr>
            <p:spPr>
              <a:xfrm>
                <a:off x="6264950" y="5497438"/>
                <a:ext cx="9355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400" b="0" i="1" dirty="0" smtClean="0">
                          <a:latin typeface="Cambria Math" panose="02040503050406030204" pitchFamily="18" charset="0"/>
                        </a:rPr>
                        <m:t>𝑜𝑓𝑡𝑚𝑎𝑥</m:t>
                      </m:r>
                    </m:oMath>
                  </m:oMathPara>
                </a14:m>
                <a:endParaRPr lang="de-DE" sz="600" dirty="0"/>
              </a:p>
              <a:p>
                <a:endParaRPr lang="de-DE" sz="9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978E419-3F81-884D-BE36-5E6C5C2EC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950" y="5497438"/>
                <a:ext cx="93551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1EBCBD24-7398-AA47-BE49-A420D9DE2D9D}"/>
              </a:ext>
            </a:extLst>
          </p:cNvPr>
          <p:cNvSpPr txBox="1"/>
          <p:nvPr/>
        </p:nvSpPr>
        <p:spPr>
          <a:xfrm>
            <a:off x="384205" y="3793937"/>
            <a:ext cx="8066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227x227x3</a:t>
            </a:r>
          </a:p>
          <a:p>
            <a:endParaRPr lang="de-DE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118484-A307-C246-95AB-F10E391B71E7}"/>
              </a:ext>
            </a:extLst>
          </p:cNvPr>
          <p:cNvSpPr txBox="1"/>
          <p:nvPr/>
        </p:nvSpPr>
        <p:spPr>
          <a:xfrm>
            <a:off x="4791877" y="5271011"/>
            <a:ext cx="356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FC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4790B63-6276-DE43-B871-C9BC01BA8A01}"/>
              </a:ext>
            </a:extLst>
          </p:cNvPr>
          <p:cNvSpPr txBox="1"/>
          <p:nvPr/>
        </p:nvSpPr>
        <p:spPr>
          <a:xfrm>
            <a:off x="5347353" y="5245985"/>
            <a:ext cx="356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FC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58BC60F-4A62-B949-A302-00713F4A26B6}"/>
              </a:ext>
            </a:extLst>
          </p:cNvPr>
          <p:cNvSpPr txBox="1"/>
          <p:nvPr/>
        </p:nvSpPr>
        <p:spPr>
          <a:xfrm>
            <a:off x="3923928" y="5223376"/>
            <a:ext cx="5741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Flatten</a:t>
            </a:r>
            <a:endParaRPr lang="de-DE" sz="1000" dirty="0"/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30CF35C0-8796-1346-89D1-7A364F016339}"/>
              </a:ext>
            </a:extLst>
          </p:cNvPr>
          <p:cNvSpPr/>
          <p:nvPr/>
        </p:nvSpPr>
        <p:spPr bwMode="auto">
          <a:xfrm rot="16200000">
            <a:off x="6819322" y="2610863"/>
            <a:ext cx="1158633" cy="1197721"/>
          </a:xfrm>
          <a:prstGeom prst="cube">
            <a:avLst>
              <a:gd name="adj" fmla="val 85720"/>
            </a:avLst>
          </a:prstGeom>
          <a:solidFill>
            <a:srgbClr val="42625B">
              <a:alpha val="6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3128022B-1286-A14A-945C-120FBBE725EC}"/>
              </a:ext>
            </a:extLst>
          </p:cNvPr>
          <p:cNvSpPr/>
          <p:nvPr/>
        </p:nvSpPr>
        <p:spPr bwMode="auto">
          <a:xfrm rot="16200000">
            <a:off x="458614" y="5014011"/>
            <a:ext cx="1158633" cy="1197721"/>
          </a:xfrm>
          <a:prstGeom prst="cube">
            <a:avLst>
              <a:gd name="adj" fmla="val 85720"/>
            </a:avLst>
          </a:prstGeom>
          <a:solidFill>
            <a:srgbClr val="42625B">
              <a:alpha val="6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38D5FE3D-89CB-DE4E-9FC5-1F632F130516}"/>
              </a:ext>
            </a:extLst>
          </p:cNvPr>
          <p:cNvSpPr/>
          <p:nvPr/>
        </p:nvSpPr>
        <p:spPr bwMode="auto">
          <a:xfrm rot="16200000">
            <a:off x="1770685" y="5049441"/>
            <a:ext cx="1071856" cy="1109408"/>
          </a:xfrm>
          <a:prstGeom prst="cube">
            <a:avLst>
              <a:gd name="adj" fmla="val 84013"/>
            </a:avLst>
          </a:prstGeom>
          <a:solidFill>
            <a:srgbClr val="42625B">
              <a:alpha val="6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Cube 53">
            <a:extLst>
              <a:ext uri="{FF2B5EF4-FFF2-40B4-BE49-F238E27FC236}">
                <a16:creationId xmlns:a16="http://schemas.microsoft.com/office/drawing/2014/main" id="{9FB5CFEC-C60F-394E-87FA-55C9A26E8C67}"/>
              </a:ext>
            </a:extLst>
          </p:cNvPr>
          <p:cNvSpPr/>
          <p:nvPr/>
        </p:nvSpPr>
        <p:spPr bwMode="auto">
          <a:xfrm rot="16200000">
            <a:off x="2895772" y="5098964"/>
            <a:ext cx="1071856" cy="1109408"/>
          </a:xfrm>
          <a:prstGeom prst="cube">
            <a:avLst>
              <a:gd name="adj" fmla="val 88075"/>
            </a:avLst>
          </a:prstGeom>
          <a:solidFill>
            <a:srgbClr val="42625B">
              <a:alpha val="6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B08479A-B6FA-604D-B386-1AF0225DF18B}"/>
              </a:ext>
            </a:extLst>
          </p:cNvPr>
          <p:cNvCxnSpPr/>
          <p:nvPr/>
        </p:nvCxnSpPr>
        <p:spPr bwMode="auto">
          <a:xfrm>
            <a:off x="6588707" y="3187321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0623F58-94CB-1445-B616-A7317EA7E9FF}"/>
              </a:ext>
            </a:extLst>
          </p:cNvPr>
          <p:cNvCxnSpPr/>
          <p:nvPr/>
        </p:nvCxnSpPr>
        <p:spPr bwMode="auto">
          <a:xfrm>
            <a:off x="7853499" y="3108754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ACC1E5C-B94F-0D46-BA87-DBC87C614A90}"/>
              </a:ext>
            </a:extLst>
          </p:cNvPr>
          <p:cNvSpPr txBox="1"/>
          <p:nvPr/>
        </p:nvSpPr>
        <p:spPr>
          <a:xfrm>
            <a:off x="5292080" y="2361971"/>
            <a:ext cx="8066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13x13x256</a:t>
            </a:r>
          </a:p>
          <a:p>
            <a:endParaRPr lang="de-DE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9ADF7D7-ACA6-E648-AF46-96865FA1C9B7}"/>
              </a:ext>
            </a:extLst>
          </p:cNvPr>
          <p:cNvSpPr txBox="1"/>
          <p:nvPr/>
        </p:nvSpPr>
        <p:spPr>
          <a:xfrm>
            <a:off x="6473391" y="2378013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13x13x384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342874-C490-5946-955B-1BA857019776}"/>
              </a:ext>
            </a:extLst>
          </p:cNvPr>
          <p:cNvSpPr txBox="1"/>
          <p:nvPr/>
        </p:nvSpPr>
        <p:spPr>
          <a:xfrm>
            <a:off x="6721015" y="3484581"/>
            <a:ext cx="482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Conv</a:t>
            </a:r>
            <a:endParaRPr lang="de-DE" sz="1000" dirty="0"/>
          </a:p>
          <a:p>
            <a:r>
              <a:rPr lang="de-DE" sz="1000" dirty="0"/>
              <a:t>f=3</a:t>
            </a:r>
          </a:p>
          <a:p>
            <a:r>
              <a:rPr lang="de-DE" sz="1000" dirty="0"/>
              <a:t>s=1</a:t>
            </a:r>
          </a:p>
          <a:p>
            <a:endParaRPr lang="de-DE" sz="1000" dirty="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DA65418-8499-314C-923A-4C1598121578}"/>
              </a:ext>
            </a:extLst>
          </p:cNvPr>
          <p:cNvCxnSpPr/>
          <p:nvPr/>
        </p:nvCxnSpPr>
        <p:spPr bwMode="auto">
          <a:xfrm>
            <a:off x="251750" y="5688326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85112AD-1929-1043-A57F-5889B6E7EE4F}"/>
              </a:ext>
            </a:extLst>
          </p:cNvPr>
          <p:cNvCxnSpPr/>
          <p:nvPr/>
        </p:nvCxnSpPr>
        <p:spPr bwMode="auto">
          <a:xfrm>
            <a:off x="1576003" y="5653667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CF4CF91-9230-4C4A-88FF-58F060988F6A}"/>
              </a:ext>
            </a:extLst>
          </p:cNvPr>
          <p:cNvCxnSpPr/>
          <p:nvPr/>
        </p:nvCxnSpPr>
        <p:spPr bwMode="auto">
          <a:xfrm>
            <a:off x="2780462" y="5653667"/>
            <a:ext cx="288000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6A33DCDC-3EB4-DB48-98F5-D52DCB78C787}"/>
              </a:ext>
            </a:extLst>
          </p:cNvPr>
          <p:cNvSpPr txBox="1"/>
          <p:nvPr/>
        </p:nvSpPr>
        <p:spPr>
          <a:xfrm>
            <a:off x="157770" y="5870617"/>
            <a:ext cx="482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Conv</a:t>
            </a:r>
            <a:endParaRPr lang="de-DE" sz="1000" dirty="0"/>
          </a:p>
          <a:p>
            <a:r>
              <a:rPr lang="de-DE" sz="1000" dirty="0"/>
              <a:t>f=3</a:t>
            </a:r>
          </a:p>
          <a:p>
            <a:r>
              <a:rPr lang="de-DE" sz="1000" dirty="0"/>
              <a:t>s=1</a:t>
            </a:r>
          </a:p>
          <a:p>
            <a:endParaRPr lang="de-DE" sz="10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9A873C5-24B7-7641-8146-4A8BFE1E3929}"/>
              </a:ext>
            </a:extLst>
          </p:cNvPr>
          <p:cNvSpPr txBox="1"/>
          <p:nvPr/>
        </p:nvSpPr>
        <p:spPr>
          <a:xfrm>
            <a:off x="6873415" y="3636981"/>
            <a:ext cx="482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Conv</a:t>
            </a:r>
            <a:endParaRPr lang="de-DE" sz="1000" dirty="0"/>
          </a:p>
          <a:p>
            <a:r>
              <a:rPr lang="de-DE" sz="1000" dirty="0"/>
              <a:t>f=3</a:t>
            </a:r>
          </a:p>
          <a:p>
            <a:r>
              <a:rPr lang="de-DE" sz="1000" dirty="0"/>
              <a:t>s=1</a:t>
            </a:r>
          </a:p>
          <a:p>
            <a:endParaRPr lang="de-DE" sz="10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C3994E1-94F2-D940-9411-7280D61181A6}"/>
              </a:ext>
            </a:extLst>
          </p:cNvPr>
          <p:cNvSpPr txBox="1"/>
          <p:nvPr/>
        </p:nvSpPr>
        <p:spPr>
          <a:xfrm>
            <a:off x="1720003" y="5867462"/>
            <a:ext cx="482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Conv</a:t>
            </a:r>
            <a:endParaRPr lang="de-DE" sz="1000" dirty="0"/>
          </a:p>
          <a:p>
            <a:r>
              <a:rPr lang="de-DE" sz="1000" dirty="0"/>
              <a:t>f=3</a:t>
            </a:r>
          </a:p>
          <a:p>
            <a:r>
              <a:rPr lang="de-DE" sz="1000" dirty="0"/>
              <a:t>s=1</a:t>
            </a:r>
          </a:p>
          <a:p>
            <a:endParaRPr lang="de-DE" sz="10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3173D03-1E6D-A74A-A5E6-380BC9BCE366}"/>
              </a:ext>
            </a:extLst>
          </p:cNvPr>
          <p:cNvSpPr txBox="1"/>
          <p:nvPr/>
        </p:nvSpPr>
        <p:spPr>
          <a:xfrm>
            <a:off x="2866628" y="5898585"/>
            <a:ext cx="702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max</a:t>
            </a:r>
            <a:r>
              <a:rPr lang="de-DE" sz="1000" dirty="0"/>
              <a:t> </a:t>
            </a:r>
            <a:r>
              <a:rPr lang="de-DE" sz="1000" dirty="0" err="1"/>
              <a:t>pool</a:t>
            </a:r>
            <a:endParaRPr lang="de-DE" sz="1000" dirty="0"/>
          </a:p>
          <a:p>
            <a:r>
              <a:rPr lang="de-DE" sz="1000" dirty="0"/>
              <a:t>f=3</a:t>
            </a:r>
          </a:p>
          <a:p>
            <a:r>
              <a:rPr lang="de-DE" sz="1000" dirty="0"/>
              <a:t>s=2</a:t>
            </a:r>
          </a:p>
          <a:p>
            <a:endParaRPr lang="de-DE" sz="10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9C72E7-262D-574E-8327-C0A9ADA4B52A}"/>
              </a:ext>
            </a:extLst>
          </p:cNvPr>
          <p:cNvSpPr txBox="1"/>
          <p:nvPr/>
        </p:nvSpPr>
        <p:spPr>
          <a:xfrm>
            <a:off x="165966" y="4667780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13x13x384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D01620A-3628-DF4D-9F1D-94367C755852}"/>
              </a:ext>
            </a:extLst>
          </p:cNvPr>
          <p:cNvSpPr txBox="1"/>
          <p:nvPr/>
        </p:nvSpPr>
        <p:spPr>
          <a:xfrm>
            <a:off x="1344035" y="4662395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13x13x256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19A70D3-3C45-7546-9085-DBFAFDFE3927}"/>
              </a:ext>
            </a:extLst>
          </p:cNvPr>
          <p:cNvSpPr txBox="1"/>
          <p:nvPr/>
        </p:nvSpPr>
        <p:spPr>
          <a:xfrm>
            <a:off x="2539757" y="4694947"/>
            <a:ext cx="6655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6x6x256</a:t>
            </a:r>
          </a:p>
        </p:txBody>
      </p:sp>
    </p:spTree>
    <p:extLst>
      <p:ext uri="{BB962C8B-B14F-4D97-AF65-F5344CB8AC3E}">
        <p14:creationId xmlns:p14="http://schemas.microsoft.com/office/powerpoint/2010/main" val="3524197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39750" y="6557963"/>
            <a:ext cx="6624638" cy="152400"/>
          </a:xfrm>
        </p:spPr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8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-US" altLang="de-DE" dirty="0"/>
              <a:t>VGG-19</a:t>
            </a:r>
            <a:endParaRPr lang="en-GB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16894FB-0488-5C44-B6AE-C9FBAB5407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D0B01D-ECBA-C147-9C96-D54F86455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09"/>
          <a:stretch/>
        </p:blipFill>
        <p:spPr>
          <a:xfrm rot="10800000">
            <a:off x="308401" y="2647729"/>
            <a:ext cx="8527198" cy="17370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5849D3-A5FC-9347-808D-2B24572716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26" b="35736"/>
          <a:stretch/>
        </p:blipFill>
        <p:spPr>
          <a:xfrm rot="10800000">
            <a:off x="277668" y="4561647"/>
            <a:ext cx="8527198" cy="1008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B19D4F-12DE-474D-BD1F-A6A9E0C87D51}"/>
              </a:ext>
            </a:extLst>
          </p:cNvPr>
          <p:cNvSpPr/>
          <p:nvPr/>
        </p:nvSpPr>
        <p:spPr>
          <a:xfrm>
            <a:off x="-396454" y="5960978"/>
            <a:ext cx="66246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dirty="0">
                <a:solidFill>
                  <a:srgbClr val="222222"/>
                </a:solidFill>
                <a:latin typeface="Arial" panose="020B0604020202020204" pitchFamily="34" charset="0"/>
              </a:rPr>
              <a:t>Figure from [3]. </a:t>
            </a:r>
            <a:r>
              <a:rPr lang="en-US" altLang="en-US" dirty="0" err="1"/>
              <a:t>Kaiming</a:t>
            </a:r>
            <a:r>
              <a:rPr lang="en" dirty="0">
                <a:solidFill>
                  <a:srgbClr val="222222"/>
                </a:solidFill>
                <a:latin typeface="Arial" panose="020B0604020202020204" pitchFamily="34" charset="0"/>
              </a:rPr>
              <a:t>, et al. </a:t>
            </a:r>
            <a:r>
              <a:rPr lang="en-US" altLang="en-US" dirty="0"/>
              <a:t>Deep residual learning for image recognition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25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39750" y="6557963"/>
            <a:ext cx="6624638" cy="152400"/>
          </a:xfrm>
        </p:spPr>
        <p:txBody>
          <a:bodyPr/>
          <a:lstStyle/>
          <a:p>
            <a:r>
              <a:rPr lang="de-DE" altLang="de-DE" dirty="0"/>
              <a:t>Page </a:t>
            </a:r>
            <a:fld id="{DB673DED-FBFF-41E8-9EA9-A2A4D2864546}" type="slidenum">
              <a:rPr lang="de-DE" altLang="de-DE"/>
              <a:pPr/>
              <a:t>9</a:t>
            </a:fld>
            <a:endParaRPr lang="de-DE" altLang="de-DE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40115"/>
            <a:ext cx="8061325" cy="358560"/>
          </a:xfrm>
        </p:spPr>
        <p:txBody>
          <a:bodyPr/>
          <a:lstStyle/>
          <a:p>
            <a:r>
              <a:rPr lang="en-US" altLang="de-DE" dirty="0" err="1"/>
              <a:t>ResNet</a:t>
            </a:r>
            <a:endParaRPr lang="en-GB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16894FB-0488-5C44-B6AE-C9FBAB5407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50" y="6372225"/>
            <a:ext cx="6624638" cy="152400"/>
          </a:xfrm>
        </p:spPr>
        <p:txBody>
          <a:bodyPr/>
          <a:lstStyle/>
          <a:p>
            <a:r>
              <a:rPr lang="de-DE" altLang="de-DE" dirty="0"/>
              <a:t>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use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CNN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quality</a:t>
            </a:r>
            <a:r>
              <a:rPr lang="de-DE" altLang="de-DE" dirty="0"/>
              <a:t> </a:t>
            </a:r>
            <a:r>
              <a:rPr lang="de-DE" altLang="de-DE" dirty="0" err="1"/>
              <a:t>assessment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Computer </a:t>
            </a:r>
            <a:r>
              <a:rPr lang="de-DE" altLang="de-DE" dirty="0" err="1"/>
              <a:t>Generated</a:t>
            </a:r>
            <a:r>
              <a:rPr lang="de-DE" altLang="de-DE" dirty="0"/>
              <a:t> </a:t>
            </a:r>
            <a:r>
              <a:rPr lang="de-DE" altLang="de-DE" dirty="0" err="1"/>
              <a:t>Imagery</a:t>
            </a:r>
            <a:r>
              <a:rPr lang="de-DE" altLang="de-DE" dirty="0"/>
              <a:t>, </a:t>
            </a:r>
            <a:r>
              <a:rPr lang="en-US" altLang="de-DE" dirty="0"/>
              <a:t>| </a:t>
            </a:r>
            <a:r>
              <a:rPr lang="en-US" altLang="de-DE" b="0" dirty="0" err="1"/>
              <a:t>Zadtootaghaj</a:t>
            </a:r>
            <a:r>
              <a:rPr lang="en-US" altLang="de-DE" b="0" dirty="0"/>
              <a:t>, </a:t>
            </a:r>
            <a:r>
              <a:rPr lang="en-US" altLang="de-DE" b="0" dirty="0" err="1"/>
              <a:t>Utke</a:t>
            </a:r>
            <a:endParaRPr lang="en-US" altLang="de-DE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r>
              <a:rPr lang="en-US" altLang="de-DE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                 	 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VQEG </a:t>
            </a:r>
            <a:r>
              <a:rPr lang="de-DE" altLang="de-DE" i="1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meeting</a:t>
            </a:r>
            <a:r>
              <a:rPr lang="de-DE" altLang="de-DE" i="1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Deutsche Telekom AG, Berlin, 2019</a:t>
            </a:r>
            <a:endParaRPr lang="de-DE" i="1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endParaRPr lang="en-US" altLang="de-DE" b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7DA7A3-13AC-CD46-8C0B-E254B2B7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0"/>
          <a:stretch/>
        </p:blipFill>
        <p:spPr>
          <a:xfrm rot="10800000">
            <a:off x="327664" y="2492896"/>
            <a:ext cx="8273411" cy="24491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E893CC-C225-964C-8F42-6E24878F20ED}"/>
              </a:ext>
            </a:extLst>
          </p:cNvPr>
          <p:cNvSpPr/>
          <p:nvPr/>
        </p:nvSpPr>
        <p:spPr>
          <a:xfrm>
            <a:off x="-396454" y="5960978"/>
            <a:ext cx="66246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dirty="0">
                <a:solidFill>
                  <a:srgbClr val="222222"/>
                </a:solidFill>
                <a:latin typeface="Arial" panose="020B0604020202020204" pitchFamily="34" charset="0"/>
              </a:rPr>
              <a:t>Figure from [3]. </a:t>
            </a:r>
            <a:r>
              <a:rPr lang="en-US" altLang="en-US" dirty="0" err="1"/>
              <a:t>Kaiming</a:t>
            </a:r>
            <a:r>
              <a:rPr lang="en" dirty="0">
                <a:solidFill>
                  <a:srgbClr val="222222"/>
                </a:solidFill>
                <a:latin typeface="Arial" panose="020B0604020202020204" pitchFamily="34" charset="0"/>
              </a:rPr>
              <a:t>, et al. </a:t>
            </a:r>
            <a:r>
              <a:rPr lang="en-US" altLang="en-US" dirty="0"/>
              <a:t>Deep residual learning for image recognition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31070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n5jOIkbkq3Gm0R7D0d9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n2nyiRVAk2sY8r3g7e7o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VlIXFhMUKcTRq50NOd6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Nt415HaAUC2NWp.oTijp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FjAop8T3kevt464xj92s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sDXX7Sn90e6jhka_N9e3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4O.nDz0CkmlJ27rUYDXD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MkvLq5LE6J6OdVhrKBNw"/>
</p:tagLst>
</file>

<file path=ppt/theme/theme1.xml><?xml version="1.0" encoding="utf-8"?>
<a:theme xmlns:a="http://schemas.openxmlformats.org/drawingml/2006/main" name="TU_PPT_Master_mitBild_V02_Aussicht">
  <a:themeElements>
    <a:clrScheme name="Technische Universität Berlin | PowerPoint Master 1">
      <a:dk1>
        <a:srgbClr val="000000"/>
      </a:dk1>
      <a:lt1>
        <a:srgbClr val="FFFFFF"/>
      </a:lt1>
      <a:dk2>
        <a:srgbClr val="C50E1F"/>
      </a:dk2>
      <a:lt2>
        <a:srgbClr val="B2B2B2"/>
      </a:lt2>
      <a:accent1>
        <a:srgbClr val="717171"/>
      </a:accent1>
      <a:accent2>
        <a:srgbClr val="177191"/>
      </a:accent2>
      <a:accent3>
        <a:srgbClr val="FFFFFF"/>
      </a:accent3>
      <a:accent4>
        <a:srgbClr val="000000"/>
      </a:accent4>
      <a:accent5>
        <a:srgbClr val="BBBBBB"/>
      </a:accent5>
      <a:accent6>
        <a:srgbClr val="146683"/>
      </a:accent6>
      <a:hlink>
        <a:srgbClr val="53BDE3"/>
      </a:hlink>
      <a:folHlink>
        <a:srgbClr val="99CC00"/>
      </a:folHlink>
    </a:clrScheme>
    <a:fontScheme name="Technische Universität Berlin | PowerPoint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chnische Universität Berlin | PowerPoint Master 1">
        <a:dk1>
          <a:srgbClr val="000000"/>
        </a:dk1>
        <a:lt1>
          <a:srgbClr val="FFFFFF"/>
        </a:lt1>
        <a:dk2>
          <a:srgbClr val="C50E1F"/>
        </a:dk2>
        <a:lt2>
          <a:srgbClr val="B2B2B2"/>
        </a:lt2>
        <a:accent1>
          <a:srgbClr val="717171"/>
        </a:accent1>
        <a:accent2>
          <a:srgbClr val="177191"/>
        </a:accent2>
        <a:accent3>
          <a:srgbClr val="FFFFFF"/>
        </a:accent3>
        <a:accent4>
          <a:srgbClr val="000000"/>
        </a:accent4>
        <a:accent5>
          <a:srgbClr val="BBBBBB"/>
        </a:accent5>
        <a:accent6>
          <a:srgbClr val="146683"/>
        </a:accent6>
        <a:hlink>
          <a:srgbClr val="53BDE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TM04033921[[fn=Damast]]</Template>
  <TotalTime>3264</TotalTime>
  <Words>1712</Words>
  <Application>Microsoft Macintosh PowerPoint</Application>
  <PresentationFormat>On-screen Show (4:3)</PresentationFormat>
  <Paragraphs>419</Paragraphs>
  <Slides>28</Slides>
  <Notes>24</Notes>
  <HiddenSlides>4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Cambria Math</vt:lpstr>
      <vt:lpstr>Sakkal Majalla</vt:lpstr>
      <vt:lpstr>Tele-GroteskFet</vt:lpstr>
      <vt:lpstr>Tele-GroteskHal</vt:lpstr>
      <vt:lpstr>Wingdings</vt:lpstr>
      <vt:lpstr>TU_PPT_Master_mitBild_V02_Aussicht</vt:lpstr>
      <vt:lpstr>TCLayout.ActiveDocument.1</vt:lpstr>
      <vt:lpstr>On the Use of CNN for Quality Assessment of CGI</vt:lpstr>
      <vt:lpstr>Architecture of a Classic CNN</vt:lpstr>
      <vt:lpstr>Convolutions</vt:lpstr>
      <vt:lpstr>Pooling (Max)</vt:lpstr>
      <vt:lpstr>Stride</vt:lpstr>
      <vt:lpstr>Classic CNN (LeNet-5)</vt:lpstr>
      <vt:lpstr>Classic CNN (AlexNet)</vt:lpstr>
      <vt:lpstr>VGG-19</vt:lpstr>
      <vt:lpstr>ResNet</vt:lpstr>
      <vt:lpstr>Inception</vt:lpstr>
      <vt:lpstr>Inception</vt:lpstr>
      <vt:lpstr>DenseNet</vt:lpstr>
      <vt:lpstr>Xception</vt:lpstr>
      <vt:lpstr>Video quality assessment using CNN</vt:lpstr>
      <vt:lpstr>Video quality assessment using CNN</vt:lpstr>
      <vt:lpstr>On the frames level quality assessment</vt:lpstr>
      <vt:lpstr>Transfer Learning</vt:lpstr>
      <vt:lpstr>Comparing Existing Architect  </vt:lpstr>
      <vt:lpstr>Comparing Existing Architect </vt:lpstr>
      <vt:lpstr>Subset of Frames</vt:lpstr>
      <vt:lpstr>Transfer Learning</vt:lpstr>
      <vt:lpstr>PowerPoint Presentation</vt:lpstr>
      <vt:lpstr>PowerPoint Presentation</vt:lpstr>
      <vt:lpstr>Summary of video encoding parameters</vt:lpstr>
      <vt:lpstr>PowerPoint Presentation</vt:lpstr>
      <vt:lpstr>PowerPoint Presentation</vt:lpstr>
      <vt:lpstr>Spatial and temporal features</vt:lpstr>
      <vt:lpstr>Thank you for your Attention!!</vt:lpstr>
    </vt:vector>
  </TitlesOfParts>
  <Company>DTAG, Laboratories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ODER THEMA</dc:title>
  <dc:creator>koester.friedemann</dc:creator>
  <cp:lastModifiedBy>TU-Pseudonym 8788827447892875</cp:lastModifiedBy>
  <cp:revision>400</cp:revision>
  <cp:lastPrinted>2019-03-06T10:07:17Z</cp:lastPrinted>
  <dcterms:created xsi:type="dcterms:W3CDTF">2015-10-01T10:02:31Z</dcterms:created>
  <dcterms:modified xsi:type="dcterms:W3CDTF">2019-03-07T15:32:35Z</dcterms:modified>
</cp:coreProperties>
</file>